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theme/theme3.xml" ContentType="application/vnd.openxmlformats-officedocument.theme+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4.xml" ContentType="application/vnd.openxmlformats-officedocument.theme+xml"/>
  <Override PartName="/ppt/theme/theme5.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 id="2147483672" r:id="rId3"/>
    <p:sldMasterId id="2147483706" r:id="rId4"/>
  </p:sldMasterIdLst>
  <p:notesMasterIdLst>
    <p:notesMasterId r:id="rId34"/>
  </p:notesMasterIdLst>
  <p:sldIdLst>
    <p:sldId id="256" r:id="rId5"/>
    <p:sldId id="273" r:id="rId6"/>
    <p:sldId id="268" r:id="rId7"/>
    <p:sldId id="264" r:id="rId8"/>
    <p:sldId id="265" r:id="rId9"/>
    <p:sldId id="284" r:id="rId10"/>
    <p:sldId id="329" r:id="rId11"/>
    <p:sldId id="292" r:id="rId12"/>
    <p:sldId id="287" r:id="rId13"/>
    <p:sldId id="347" r:id="rId14"/>
    <p:sldId id="278" r:id="rId15"/>
    <p:sldId id="348" r:id="rId16"/>
    <p:sldId id="360" r:id="rId17"/>
    <p:sldId id="351" r:id="rId18"/>
    <p:sldId id="363" r:id="rId19"/>
    <p:sldId id="361" r:id="rId20"/>
    <p:sldId id="355" r:id="rId21"/>
    <p:sldId id="362" r:id="rId22"/>
    <p:sldId id="357" r:id="rId23"/>
    <p:sldId id="356" r:id="rId24"/>
    <p:sldId id="349" r:id="rId25"/>
    <p:sldId id="270" r:id="rId26"/>
    <p:sldId id="359" r:id="rId27"/>
    <p:sldId id="352" r:id="rId28"/>
    <p:sldId id="353" r:id="rId29"/>
    <p:sldId id="364" r:id="rId30"/>
    <p:sldId id="365" r:id="rId31"/>
    <p:sldId id="366" r:id="rId32"/>
    <p:sldId id="367" r:id="rId3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om Ball (MSR)" initials="TB(" lastIdx="2"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990" autoAdjust="0"/>
    <p:restoredTop sz="84352" autoAdjust="0"/>
  </p:normalViewPr>
  <p:slideViewPr>
    <p:cSldViewPr snapToGrid="0">
      <p:cViewPr varScale="1">
        <p:scale>
          <a:sx n="77" d="100"/>
          <a:sy n="77" d="100"/>
        </p:scale>
        <p:origin x="78" y="1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tableStyles" Target="tableStyles.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commentAuthors" Target="commentAuthors.xml"/></Relationships>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24.png>
</file>

<file path=ppt/media/image25.png>
</file>

<file path=ppt/media/image26.png>
</file>

<file path=ppt/media/image3.JPG>
</file>

<file path=ppt/media/image5.jpg>
</file>

<file path=ppt/media/image6.jp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237B04-0BFF-4188-AE10-E77C3C5257C8}" type="datetimeFigureOut">
              <a:rPr lang="en-US" smtClean="0"/>
              <a:t>4/18/2018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2812AB-5628-4651-8D09-D6AFA5E40279}" type="slidenum">
              <a:rPr lang="en-US" smtClean="0"/>
              <a:t>‹#›</a:t>
            </a:fld>
            <a:endParaRPr lang="en-US"/>
          </a:p>
        </p:txBody>
      </p:sp>
    </p:spTree>
    <p:extLst>
      <p:ext uri="{BB962C8B-B14F-4D97-AF65-F5344CB8AC3E}">
        <p14:creationId xmlns:p14="http://schemas.microsoft.com/office/powerpoint/2010/main" val="2372840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research.microsoft.com/~tball/" TargetMode="External"/><Relationship Id="rId7" Type="http://schemas.openxmlformats.org/officeDocument/2006/relationships/hyperlink" Target="https://na01.safelinks.protection.outlook.com/?url=http://www.makecode.com/&amp;data=02|01|tball@microsoft.com|b98a7e7f1e354caab0e308d4eb4d6740|72f988bf86f141af91ab2d7cd011db47|1|0|636392165060575694&amp;sdata=fgnNM4MTHI/ja4V93YkJcfYbqnD98VeBGM%2Bolss0pRo%3D&amp;reserved=0" TargetMode="External"/><Relationship Id="rId2" Type="http://schemas.openxmlformats.org/officeDocument/2006/relationships/slide" Target="../slides/slide1.xml"/><Relationship Id="rId1" Type="http://schemas.openxmlformats.org/officeDocument/2006/relationships/notesMaster" Target="../notesMasters/notesMaster1.xml"/><Relationship Id="rId6" Type="http://schemas.openxmlformats.org/officeDocument/2006/relationships/hyperlink" Target="http://github.com/microsoft/pxt" TargetMode="External"/><Relationship Id="rId5" Type="http://schemas.openxmlformats.org/officeDocument/2006/relationships/hyperlink" Target="https://github.com/lancaster-university/codal" TargetMode="External"/><Relationship Id="rId4" Type="http://schemas.openxmlformats.org/officeDocument/2006/relationships/hyperlink" Target="http://www.makecode.com/" TargetMode="Externa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makecode.adafruit.com/browser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kern="1200" dirty="0">
                <a:solidFill>
                  <a:schemeClr val="tx1"/>
                </a:solidFill>
                <a:effectLst/>
                <a:latin typeface="+mn-lt"/>
                <a:ea typeface="+mn-ea"/>
                <a:cs typeface="+mn-cs"/>
              </a:rPr>
              <a:t>Title</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Microsoft MakeCode: from C++  to TypeScript and </a:t>
            </a:r>
            <a:r>
              <a:rPr lang="en-US" sz="1200" kern="1200" dirty="0" err="1">
                <a:solidFill>
                  <a:schemeClr val="tx1"/>
                </a:solidFill>
                <a:effectLst/>
                <a:latin typeface="+mn-lt"/>
                <a:ea typeface="+mn-ea"/>
                <a:cs typeface="+mn-cs"/>
              </a:rPr>
              <a:t>Blockly</a:t>
            </a:r>
            <a:r>
              <a:rPr lang="en-US" sz="1200" kern="1200" dirty="0">
                <a:solidFill>
                  <a:schemeClr val="tx1"/>
                </a:solidFill>
                <a:effectLst/>
                <a:latin typeface="+mn-lt"/>
                <a:ea typeface="+mn-ea"/>
                <a:cs typeface="+mn-cs"/>
              </a:rPr>
              <a:t> (and Back)</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Speaker</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Thomas Ball, Principal Researcher, Microsoft Research</a:t>
            </a:r>
          </a:p>
          <a:p>
            <a:r>
              <a:rPr lang="en-US" sz="1200" kern="1200" dirty="0">
                <a:solidFill>
                  <a:schemeClr val="tx1"/>
                </a:solidFill>
                <a:effectLst/>
                <a:latin typeface="+mn-lt"/>
                <a:ea typeface="+mn-ea"/>
                <a:cs typeface="+mn-cs"/>
              </a:rPr>
              <a:t>              </a:t>
            </a:r>
            <a:r>
              <a:rPr lang="en-US" sz="1200" u="sng" kern="1200" dirty="0">
                <a:solidFill>
                  <a:schemeClr val="tx1"/>
                </a:solidFill>
                <a:effectLst/>
                <a:latin typeface="+mn-lt"/>
                <a:ea typeface="+mn-ea"/>
                <a:cs typeface="+mn-cs"/>
                <a:hlinkClick r:id="rId3"/>
              </a:rPr>
              <a:t>http://research.microsoft.com/~tball/</a:t>
            </a:r>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Abstract</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Across the globe, it is now commonplace for educators to engage in the making (design and development) of embedded systems in the classroom to motivate and excite their students. This new domain brings its own set of unique requirements. Historically, embedded systems development requires knowledge of languages such as C and C++, local installation of compilation toolchains, device drivers and applications. For students and educators, these requirements introduce unnecessary barriers and restrictions.</a:t>
            </a:r>
          </a:p>
          <a:p>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Over the last two years, Microsoft has invested in a new web-based programming platform for embedded systems in education, called Microsoft MakeCode (</a:t>
            </a:r>
            <a:r>
              <a:rPr lang="en-US" sz="1200" u="sng" kern="1200" dirty="0">
                <a:solidFill>
                  <a:schemeClr val="tx1"/>
                </a:solidFill>
                <a:effectLst/>
                <a:latin typeface="+mn-lt"/>
                <a:ea typeface="+mn-ea"/>
                <a:cs typeface="+mn-cs"/>
                <a:hlinkClick r:id="rId4"/>
              </a:rPr>
              <a:t>www.makecode.com</a:t>
            </a:r>
            <a:r>
              <a:rPr lang="en-US" sz="1200" kern="1200" dirty="0">
                <a:solidFill>
                  <a:schemeClr val="tx1"/>
                </a:solidFill>
                <a:effectLst/>
                <a:latin typeface="+mn-lt"/>
                <a:ea typeface="+mn-ea"/>
                <a:cs typeface="+mn-cs"/>
              </a:rPr>
              <a:t>), in partnership with Lancaster University, who created the C++ Component-oriented Device Abstraction Layer (</a:t>
            </a:r>
            <a:r>
              <a:rPr lang="en-US" sz="1200" u="sng" kern="1200" dirty="0">
                <a:solidFill>
                  <a:schemeClr val="tx1"/>
                </a:solidFill>
                <a:effectLst/>
                <a:latin typeface="+mn-lt"/>
                <a:ea typeface="+mn-ea"/>
                <a:cs typeface="+mn-cs"/>
                <a:hlinkClick r:id="rId5"/>
              </a:rPr>
              <a:t>https://github.com/lancaster-university/codal</a:t>
            </a:r>
            <a:r>
              <a:rPr lang="en-US" sz="1200" kern="1200" dirty="0">
                <a:solidFill>
                  <a:schemeClr val="tx1"/>
                </a:solidFill>
                <a:effectLst/>
                <a:latin typeface="+mn-lt"/>
                <a:ea typeface="+mn-ea"/>
                <a:cs typeface="+mn-cs"/>
              </a:rPr>
              <a:t>). In this talk, I’ll describe the design principles behind MakeCode and CODAL and our experience with it to date. In particular, I’ll describe how our stack exposes C++ in the browser via TypeScript and </a:t>
            </a:r>
            <a:r>
              <a:rPr lang="en-US" sz="1200" kern="1200" dirty="0" err="1">
                <a:solidFill>
                  <a:schemeClr val="tx1"/>
                </a:solidFill>
                <a:effectLst/>
                <a:latin typeface="+mn-lt"/>
                <a:ea typeface="+mn-ea"/>
                <a:cs typeface="+mn-cs"/>
              </a:rPr>
              <a:t>Blockly</a:t>
            </a:r>
            <a:r>
              <a:rPr lang="en-US" sz="1200" kern="1200" dirty="0">
                <a:solidFill>
                  <a:schemeClr val="tx1"/>
                </a:solidFill>
                <a:effectLst/>
                <a:latin typeface="+mn-lt"/>
                <a:ea typeface="+mn-ea"/>
                <a:cs typeface="+mn-cs"/>
              </a:rPr>
              <a:t> programming APIs, with an in-browser compiler tool chain that produces executable files without the need for a C++ compiler in the core end-user experience.  MakeCode is open source at </a:t>
            </a:r>
            <a:r>
              <a:rPr lang="en-US" sz="1200" u="sng" kern="1200" dirty="0">
                <a:solidFill>
                  <a:schemeClr val="tx1"/>
                </a:solidFill>
                <a:effectLst/>
                <a:latin typeface="+mn-lt"/>
                <a:ea typeface="+mn-ea"/>
                <a:cs typeface="+mn-cs"/>
                <a:hlinkClick r:id="rId6"/>
              </a:rPr>
              <a:t>http://github.com/microsoft/pxt</a:t>
            </a:r>
            <a:r>
              <a:rPr lang="en-US" sz="1200" kern="1200" dirty="0">
                <a:solidFill>
                  <a:schemeClr val="tx1"/>
                </a:solidFill>
                <a:effectLst/>
                <a:latin typeface="+mn-lt"/>
                <a:ea typeface="+mn-ea"/>
                <a:cs typeface="+mn-cs"/>
              </a:rPr>
              <a:t> </a:t>
            </a:r>
          </a:p>
          <a:p>
            <a:r>
              <a:rPr lang="en-US" sz="1200" kern="1200" dirty="0">
                <a:solidFill>
                  <a:schemeClr val="tx1"/>
                </a:solidFill>
                <a:effectLst/>
                <a:latin typeface="+mn-lt"/>
                <a:ea typeface="+mn-ea"/>
                <a:cs typeface="+mn-cs"/>
              </a:rPr>
              <a:t>               </a:t>
            </a:r>
          </a:p>
          <a:p>
            <a:r>
              <a:rPr lang="en-US" sz="1200" b="1" kern="1200" dirty="0">
                <a:solidFill>
                  <a:schemeClr val="tx1"/>
                </a:solidFill>
                <a:effectLst/>
                <a:latin typeface="+mn-lt"/>
                <a:ea typeface="+mn-ea"/>
                <a:cs typeface="+mn-cs"/>
              </a:rPr>
              <a:t>Bio</a:t>
            </a:r>
            <a:endParaRPr lang="en-US" sz="1200" kern="1200" dirty="0">
              <a:solidFill>
                <a:schemeClr val="tx1"/>
              </a:solidFill>
              <a:effectLst/>
              <a:latin typeface="+mn-lt"/>
              <a:ea typeface="+mn-ea"/>
              <a:cs typeface="+mn-cs"/>
            </a:endParaRP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Thomas (Tom) Ball is a principal researcher and manager at Microsoft Research. In 1999, He initiated the influential SLAM software model-checking project with Sriram Rajamani, which led to the creation of the Static Driver Verifier tool for finding defects in Windows device drivers. Tom is a 2011 ACM Fellow for ‘contributions to software analysis and defect detection’. As a manager, he has nurtured research areas such as automated theorem proving, program testing/verification and empirical software engineering. His current focus is the </a:t>
            </a:r>
            <a:r>
              <a:rPr lang="en-US" sz="1200" u="sng" kern="1200" dirty="0">
                <a:solidFill>
                  <a:schemeClr val="tx1"/>
                </a:solidFill>
                <a:effectLst/>
                <a:latin typeface="+mn-lt"/>
                <a:ea typeface="+mn-ea"/>
                <a:cs typeface="+mn-cs"/>
                <a:hlinkClick r:id="rId7"/>
              </a:rPr>
              <a:t>Microsoft </a:t>
            </a:r>
            <a:r>
              <a:rPr lang="en-US" sz="1200" u="sng" kern="1200" dirty="0" err="1">
                <a:solidFill>
                  <a:schemeClr val="tx1"/>
                </a:solidFill>
                <a:effectLst/>
                <a:latin typeface="+mn-lt"/>
                <a:ea typeface="+mn-ea"/>
                <a:cs typeface="+mn-cs"/>
                <a:hlinkClick r:id="rId7"/>
              </a:rPr>
              <a:t>Makecode</a:t>
            </a:r>
            <a:r>
              <a:rPr lang="en-US" sz="1200" u="sng" kern="1200" dirty="0">
                <a:solidFill>
                  <a:schemeClr val="tx1"/>
                </a:solidFill>
                <a:effectLst/>
                <a:latin typeface="+mn-lt"/>
                <a:ea typeface="+mn-ea"/>
                <a:cs typeface="+mn-cs"/>
                <a:hlinkClick r:id="rId7"/>
              </a:rPr>
              <a:t> platform</a:t>
            </a:r>
            <a:r>
              <a:rPr lang="en-US" sz="1200" kern="1200" dirty="0">
                <a:solidFill>
                  <a:schemeClr val="tx1"/>
                </a:solidFill>
                <a:effectLst/>
                <a:latin typeface="+mn-lt"/>
                <a:ea typeface="+mn-ea"/>
                <a:cs typeface="+mn-cs"/>
              </a:rPr>
              <a:t> for programming with physical computers.</a:t>
            </a:r>
          </a:p>
          <a:p>
            <a:r>
              <a:rPr lang="en-US" sz="1200" b="1" kern="1200" dirty="0">
                <a:solidFill>
                  <a:schemeClr val="tx1"/>
                </a:solidFill>
                <a:effectLst/>
                <a:latin typeface="+mn-lt"/>
                <a:ea typeface="+mn-ea"/>
                <a:cs typeface="+mn-cs"/>
              </a:rPr>
              <a:t> </a:t>
            </a: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a:t>
            </a:fld>
            <a:endParaRPr lang="en-US"/>
          </a:p>
        </p:txBody>
      </p:sp>
    </p:spTree>
    <p:extLst>
      <p:ext uri="{BB962C8B-B14F-4D97-AF65-F5344CB8AC3E}">
        <p14:creationId xmlns:p14="http://schemas.microsoft.com/office/powerpoint/2010/main" val="381684022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can call </a:t>
            </a:r>
            <a:r>
              <a:rPr lang="en-US" dirty="0" err="1"/>
              <a:t>blockly</a:t>
            </a:r>
            <a:r>
              <a:rPr lang="en-US" dirty="0"/>
              <a:t> from C++ and C++ from </a:t>
            </a:r>
            <a:r>
              <a:rPr lang="en-US" dirty="0" err="1"/>
              <a:t>blockly</a:t>
            </a:r>
            <a:r>
              <a:rPr lang="en-US" dirty="0"/>
              <a:t> (TypeScript mediated)</a:t>
            </a:r>
          </a:p>
        </p:txBody>
      </p:sp>
      <p:sp>
        <p:nvSpPr>
          <p:cNvPr id="4" name="Slide Number Placeholder 3"/>
          <p:cNvSpPr>
            <a:spLocks noGrp="1"/>
          </p:cNvSpPr>
          <p:nvPr>
            <p:ph type="sldNum" sz="quarter" idx="10"/>
          </p:nvPr>
        </p:nvSpPr>
        <p:spPr/>
        <p:txBody>
          <a:bodyPr/>
          <a:lstStyle/>
          <a:p>
            <a:fld id="{E207B097-042E-4797-BD8D-18FE4D359EC0}" type="slidenum">
              <a:rPr lang="en-US" smtClean="0"/>
              <a:t>11</a:t>
            </a:fld>
            <a:endParaRPr lang="en-US"/>
          </a:p>
        </p:txBody>
      </p:sp>
    </p:spTree>
    <p:extLst>
      <p:ext uri="{BB962C8B-B14F-4D97-AF65-F5344CB8AC3E}">
        <p14:creationId xmlns:p14="http://schemas.microsoft.com/office/powerpoint/2010/main" val="31895918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https://github.com/lancaster-university/codal-adafruit-cplay </a:t>
            </a:r>
          </a:p>
          <a:p>
            <a:endParaRPr lang="en-US" dirty="0"/>
          </a:p>
          <a:p>
            <a:r>
              <a:rPr lang="en-US" sz="1200" kern="1200" dirty="0">
                <a:solidFill>
                  <a:schemeClr val="tx1"/>
                </a:solidFill>
                <a:effectLst/>
                <a:latin typeface="+mn-lt"/>
                <a:ea typeface="+mn-ea"/>
                <a:cs typeface="+mn-cs"/>
              </a:rPr>
              <a:t>Installing dependencies...</a:t>
            </a:r>
          </a:p>
          <a:p>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 is already installed</a:t>
            </a:r>
          </a:p>
          <a:p>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 is already installed</a:t>
            </a:r>
          </a:p>
          <a:p>
            <a:r>
              <a:rPr lang="en-US" sz="1200" kern="1200" dirty="0">
                <a:solidFill>
                  <a:schemeClr val="tx1"/>
                </a:solidFill>
                <a:effectLst/>
                <a:latin typeface="+mn-lt"/>
                <a:ea typeface="+mn-ea"/>
                <a:cs typeface="+mn-cs"/>
              </a:rPr>
              <a:t>codal-samd21 is already installed</a:t>
            </a:r>
          </a:p>
          <a:p>
            <a:r>
              <a:rPr lang="en-US" sz="1200" kern="1200" dirty="0" err="1">
                <a:solidFill>
                  <a:schemeClr val="tx1"/>
                </a:solidFill>
                <a:effectLst/>
                <a:latin typeface="+mn-lt"/>
                <a:ea typeface="+mn-ea"/>
                <a:cs typeface="+mn-cs"/>
              </a:rPr>
              <a:t>codal-mbed</a:t>
            </a:r>
            <a:r>
              <a:rPr lang="en-US" sz="1200" kern="1200" dirty="0">
                <a:solidFill>
                  <a:schemeClr val="tx1"/>
                </a:solidFill>
                <a:effectLst/>
                <a:latin typeface="+mn-lt"/>
                <a:ea typeface="+mn-ea"/>
                <a:cs typeface="+mn-cs"/>
              </a:rPr>
              <a:t> is already installed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-circuit-playground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a:t>
            </a:r>
          </a:p>
          <a:p>
            <a:r>
              <a:rPr lang="en-US" sz="1200" kern="1200" dirty="0">
                <a:solidFill>
                  <a:schemeClr val="tx1"/>
                </a:solidFill>
                <a:effectLst/>
                <a:latin typeface="+mn-lt"/>
                <a:ea typeface="+mn-ea"/>
                <a:cs typeface="+mn-cs"/>
              </a:rPr>
              <a:t>Using library: codal-samd21</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codal-mbed</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Configuring done</a:t>
            </a:r>
          </a:p>
          <a:p>
            <a:endParaRPr lang="en-US" dirty="0"/>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13</a:t>
            </a:fld>
            <a:endParaRPr lang="en-US"/>
          </a:p>
        </p:txBody>
      </p:sp>
    </p:spTree>
    <p:extLst>
      <p:ext uri="{BB962C8B-B14F-4D97-AF65-F5344CB8AC3E}">
        <p14:creationId xmlns:p14="http://schemas.microsoft.com/office/powerpoint/2010/main" val="36145538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https://github.com/lancaster-university/codal-adafruit-cplay </a:t>
            </a:r>
          </a:p>
          <a:p>
            <a:endParaRPr lang="en-US" dirty="0"/>
          </a:p>
          <a:p>
            <a:r>
              <a:rPr lang="en-US" sz="1200" kern="1200" dirty="0">
                <a:solidFill>
                  <a:schemeClr val="tx1"/>
                </a:solidFill>
                <a:effectLst/>
                <a:latin typeface="+mn-lt"/>
                <a:ea typeface="+mn-ea"/>
                <a:cs typeface="+mn-cs"/>
              </a:rPr>
              <a:t>Installing dependencies...</a:t>
            </a:r>
          </a:p>
          <a:p>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 is already installed</a:t>
            </a:r>
          </a:p>
          <a:p>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 is already installed</a:t>
            </a:r>
          </a:p>
          <a:p>
            <a:r>
              <a:rPr lang="en-US" sz="1200" kern="1200" dirty="0">
                <a:solidFill>
                  <a:schemeClr val="tx1"/>
                </a:solidFill>
                <a:effectLst/>
                <a:latin typeface="+mn-lt"/>
                <a:ea typeface="+mn-ea"/>
                <a:cs typeface="+mn-cs"/>
              </a:rPr>
              <a:t>codal-samd21 is already installed</a:t>
            </a:r>
          </a:p>
          <a:p>
            <a:r>
              <a:rPr lang="en-US" sz="1200" kern="1200" dirty="0" err="1">
                <a:solidFill>
                  <a:schemeClr val="tx1"/>
                </a:solidFill>
                <a:effectLst/>
                <a:latin typeface="+mn-lt"/>
                <a:ea typeface="+mn-ea"/>
                <a:cs typeface="+mn-cs"/>
              </a:rPr>
              <a:t>codal-mbed</a:t>
            </a:r>
            <a:r>
              <a:rPr lang="en-US" sz="1200" kern="1200" dirty="0">
                <a:solidFill>
                  <a:schemeClr val="tx1"/>
                </a:solidFill>
                <a:effectLst/>
                <a:latin typeface="+mn-lt"/>
                <a:ea typeface="+mn-ea"/>
                <a:cs typeface="+mn-cs"/>
              </a:rPr>
              <a:t> is already installed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-circuit-playground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a:t>
            </a:r>
          </a:p>
          <a:p>
            <a:r>
              <a:rPr lang="en-US" sz="1200" kern="1200" dirty="0">
                <a:solidFill>
                  <a:schemeClr val="tx1"/>
                </a:solidFill>
                <a:effectLst/>
                <a:latin typeface="+mn-lt"/>
                <a:ea typeface="+mn-ea"/>
                <a:cs typeface="+mn-cs"/>
              </a:rPr>
              <a:t>Using library: codal-samd21</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codal-mbed</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Configuring done</a:t>
            </a:r>
          </a:p>
          <a:p>
            <a:endParaRPr lang="en-US" dirty="0"/>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15</a:t>
            </a:fld>
            <a:endParaRPr lang="en-US"/>
          </a:p>
        </p:txBody>
      </p:sp>
    </p:spTree>
    <p:extLst>
      <p:ext uri="{BB962C8B-B14F-4D97-AF65-F5344CB8AC3E}">
        <p14:creationId xmlns:p14="http://schemas.microsoft.com/office/powerpoint/2010/main" val="307593234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https://github.com/lancaster-university/codal-adafruit-cplay </a:t>
            </a:r>
          </a:p>
          <a:p>
            <a:endParaRPr lang="en-US" dirty="0"/>
          </a:p>
          <a:p>
            <a:r>
              <a:rPr lang="en-US" sz="1200" kern="1200" dirty="0">
                <a:solidFill>
                  <a:schemeClr val="tx1"/>
                </a:solidFill>
                <a:effectLst/>
                <a:latin typeface="+mn-lt"/>
                <a:ea typeface="+mn-ea"/>
                <a:cs typeface="+mn-cs"/>
              </a:rPr>
              <a:t>Installing dependencies...</a:t>
            </a:r>
          </a:p>
          <a:p>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 is already installed</a:t>
            </a:r>
          </a:p>
          <a:p>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 is already installed</a:t>
            </a:r>
          </a:p>
          <a:p>
            <a:r>
              <a:rPr lang="en-US" sz="1200" kern="1200" dirty="0">
                <a:solidFill>
                  <a:schemeClr val="tx1"/>
                </a:solidFill>
                <a:effectLst/>
                <a:latin typeface="+mn-lt"/>
                <a:ea typeface="+mn-ea"/>
                <a:cs typeface="+mn-cs"/>
              </a:rPr>
              <a:t>codal-samd21 is already installed</a:t>
            </a:r>
          </a:p>
          <a:p>
            <a:r>
              <a:rPr lang="en-US" sz="1200" kern="1200" dirty="0" err="1">
                <a:solidFill>
                  <a:schemeClr val="tx1"/>
                </a:solidFill>
                <a:effectLst/>
                <a:latin typeface="+mn-lt"/>
                <a:ea typeface="+mn-ea"/>
                <a:cs typeface="+mn-cs"/>
              </a:rPr>
              <a:t>codal-mbed</a:t>
            </a:r>
            <a:r>
              <a:rPr lang="en-US" sz="1200" kern="1200" dirty="0">
                <a:solidFill>
                  <a:schemeClr val="tx1"/>
                </a:solidFill>
                <a:effectLst/>
                <a:latin typeface="+mn-lt"/>
                <a:ea typeface="+mn-ea"/>
                <a:cs typeface="+mn-cs"/>
              </a:rPr>
              <a:t> is already installed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-circuit-playground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a:t>
            </a:r>
          </a:p>
          <a:p>
            <a:r>
              <a:rPr lang="en-US" sz="1200" kern="1200" dirty="0">
                <a:solidFill>
                  <a:schemeClr val="tx1"/>
                </a:solidFill>
                <a:effectLst/>
                <a:latin typeface="+mn-lt"/>
                <a:ea typeface="+mn-ea"/>
                <a:cs typeface="+mn-cs"/>
              </a:rPr>
              <a:t>Using library: codal-samd21</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codal-mbed</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Configuring done</a:t>
            </a:r>
          </a:p>
          <a:p>
            <a:endParaRPr lang="en-US" dirty="0"/>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16</a:t>
            </a:fld>
            <a:endParaRPr lang="en-US"/>
          </a:p>
        </p:txBody>
      </p:sp>
    </p:spTree>
    <p:extLst>
      <p:ext uri="{BB962C8B-B14F-4D97-AF65-F5344CB8AC3E}">
        <p14:creationId xmlns:p14="http://schemas.microsoft.com/office/powerpoint/2010/main" val="2129669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https://github.com/lancaster-university/codal-adafruit-cplay </a:t>
            </a:r>
          </a:p>
          <a:p>
            <a:endParaRPr lang="en-US" dirty="0"/>
          </a:p>
          <a:p>
            <a:r>
              <a:rPr lang="en-US" sz="1200" kern="1200" dirty="0">
                <a:solidFill>
                  <a:schemeClr val="tx1"/>
                </a:solidFill>
                <a:effectLst/>
                <a:latin typeface="+mn-lt"/>
                <a:ea typeface="+mn-ea"/>
                <a:cs typeface="+mn-cs"/>
              </a:rPr>
              <a:t>Installing dependencies...</a:t>
            </a:r>
          </a:p>
          <a:p>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 is already installed</a:t>
            </a:r>
          </a:p>
          <a:p>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 is already installed</a:t>
            </a:r>
          </a:p>
          <a:p>
            <a:r>
              <a:rPr lang="en-US" sz="1200" kern="1200" dirty="0">
                <a:solidFill>
                  <a:schemeClr val="tx1"/>
                </a:solidFill>
                <a:effectLst/>
                <a:latin typeface="+mn-lt"/>
                <a:ea typeface="+mn-ea"/>
                <a:cs typeface="+mn-cs"/>
              </a:rPr>
              <a:t>codal-samd21 is already installed</a:t>
            </a:r>
          </a:p>
          <a:p>
            <a:r>
              <a:rPr lang="en-US" sz="1200" kern="1200" dirty="0" err="1">
                <a:solidFill>
                  <a:schemeClr val="tx1"/>
                </a:solidFill>
                <a:effectLst/>
                <a:latin typeface="+mn-lt"/>
                <a:ea typeface="+mn-ea"/>
                <a:cs typeface="+mn-cs"/>
              </a:rPr>
              <a:t>codal-mbed</a:t>
            </a:r>
            <a:r>
              <a:rPr lang="en-US" sz="1200" kern="1200" dirty="0">
                <a:solidFill>
                  <a:schemeClr val="tx1"/>
                </a:solidFill>
                <a:effectLst/>
                <a:latin typeface="+mn-lt"/>
                <a:ea typeface="+mn-ea"/>
                <a:cs typeface="+mn-cs"/>
              </a:rPr>
              <a:t> is already installed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-circuit-playground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a:t>
            </a:r>
          </a:p>
          <a:p>
            <a:r>
              <a:rPr lang="en-US" sz="1200" kern="1200" dirty="0">
                <a:solidFill>
                  <a:schemeClr val="tx1"/>
                </a:solidFill>
                <a:effectLst/>
                <a:latin typeface="+mn-lt"/>
                <a:ea typeface="+mn-ea"/>
                <a:cs typeface="+mn-cs"/>
              </a:rPr>
              <a:t>Using library: codal-samd21</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codal-mbed</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Configuring done</a:t>
            </a:r>
          </a:p>
          <a:p>
            <a:endParaRPr lang="en-US" dirty="0"/>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18</a:t>
            </a:fld>
            <a:endParaRPr lang="en-US"/>
          </a:p>
        </p:txBody>
      </p:sp>
    </p:spTree>
    <p:extLst>
      <p:ext uri="{BB962C8B-B14F-4D97-AF65-F5344CB8AC3E}">
        <p14:creationId xmlns:p14="http://schemas.microsoft.com/office/powerpoint/2010/main" val="383507039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https://github.com/lancaster-university/codal-adafruit-cplay </a:t>
            </a:r>
          </a:p>
          <a:p>
            <a:endParaRPr lang="en-US" dirty="0"/>
          </a:p>
          <a:p>
            <a:r>
              <a:rPr lang="en-US" sz="1200" kern="1200" dirty="0">
                <a:solidFill>
                  <a:schemeClr val="tx1"/>
                </a:solidFill>
                <a:effectLst/>
                <a:latin typeface="+mn-lt"/>
                <a:ea typeface="+mn-ea"/>
                <a:cs typeface="+mn-cs"/>
              </a:rPr>
              <a:t>Installing dependencies...</a:t>
            </a:r>
          </a:p>
          <a:p>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 is already installed</a:t>
            </a:r>
          </a:p>
          <a:p>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 is already installed</a:t>
            </a:r>
          </a:p>
          <a:p>
            <a:r>
              <a:rPr lang="en-US" sz="1200" kern="1200" dirty="0">
                <a:solidFill>
                  <a:schemeClr val="tx1"/>
                </a:solidFill>
                <a:effectLst/>
                <a:latin typeface="+mn-lt"/>
                <a:ea typeface="+mn-ea"/>
                <a:cs typeface="+mn-cs"/>
              </a:rPr>
              <a:t>codal-samd21 is already installed</a:t>
            </a:r>
          </a:p>
          <a:p>
            <a:r>
              <a:rPr lang="en-US" sz="1200" kern="1200" dirty="0" err="1">
                <a:solidFill>
                  <a:schemeClr val="tx1"/>
                </a:solidFill>
                <a:effectLst/>
                <a:latin typeface="+mn-lt"/>
                <a:ea typeface="+mn-ea"/>
                <a:cs typeface="+mn-cs"/>
              </a:rPr>
              <a:t>codal-mbed</a:t>
            </a:r>
            <a:r>
              <a:rPr lang="en-US" sz="1200" kern="1200" dirty="0">
                <a:solidFill>
                  <a:schemeClr val="tx1"/>
                </a:solidFill>
                <a:effectLst/>
                <a:latin typeface="+mn-lt"/>
                <a:ea typeface="+mn-ea"/>
                <a:cs typeface="+mn-cs"/>
              </a:rPr>
              <a:t> is already installed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-circuit-playground</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a:t>
            </a:r>
            <a:r>
              <a:rPr lang="en-US" sz="1200" kern="1200" dirty="0">
                <a:solidFill>
                  <a:schemeClr val="tx1"/>
                </a:solidFill>
                <a:effectLst/>
                <a:latin typeface="+mn-lt"/>
                <a:ea typeface="+mn-ea"/>
                <a:cs typeface="+mn-cs"/>
              </a:rPr>
              <a:t>-core</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mbed</a:t>
            </a:r>
            <a:r>
              <a:rPr lang="en-US" sz="1200" kern="1200" dirty="0">
                <a:solidFill>
                  <a:schemeClr val="tx1"/>
                </a:solidFill>
                <a:effectLst/>
                <a:latin typeface="+mn-lt"/>
                <a:ea typeface="+mn-ea"/>
                <a:cs typeface="+mn-cs"/>
              </a:rPr>
              <a:t>-classic</a:t>
            </a:r>
          </a:p>
          <a:p>
            <a:r>
              <a:rPr lang="en-US" sz="1200" kern="1200" dirty="0">
                <a:solidFill>
                  <a:schemeClr val="tx1"/>
                </a:solidFill>
                <a:effectLst/>
                <a:latin typeface="+mn-lt"/>
                <a:ea typeface="+mn-ea"/>
                <a:cs typeface="+mn-cs"/>
              </a:rPr>
              <a:t>Using library: codal-samd21</a:t>
            </a:r>
          </a:p>
          <a:p>
            <a:r>
              <a:rPr lang="en-US" sz="1200" kern="1200" dirty="0">
                <a:solidFill>
                  <a:schemeClr val="tx1"/>
                </a:solidFill>
                <a:effectLst/>
                <a:latin typeface="+mn-lt"/>
                <a:ea typeface="+mn-ea"/>
                <a:cs typeface="+mn-cs"/>
              </a:rPr>
              <a:t>Using library: </a:t>
            </a:r>
            <a:r>
              <a:rPr lang="en-US" sz="1200" kern="1200" dirty="0" err="1">
                <a:solidFill>
                  <a:schemeClr val="tx1"/>
                </a:solidFill>
                <a:effectLst/>
                <a:latin typeface="+mn-lt"/>
                <a:ea typeface="+mn-ea"/>
                <a:cs typeface="+mn-cs"/>
              </a:rPr>
              <a:t>codal-mbed</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Configuring done</a:t>
            </a:r>
          </a:p>
          <a:p>
            <a:endParaRPr lang="en-US" dirty="0"/>
          </a:p>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19</a:t>
            </a:fld>
            <a:endParaRPr lang="en-US"/>
          </a:p>
        </p:txBody>
      </p:sp>
    </p:spTree>
    <p:extLst>
      <p:ext uri="{BB962C8B-B14F-4D97-AF65-F5344CB8AC3E}">
        <p14:creationId xmlns:p14="http://schemas.microsoft.com/office/powerpoint/2010/main" val="13519394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21</a:t>
            </a:fld>
            <a:endParaRPr lang="en-US"/>
          </a:p>
        </p:txBody>
      </p:sp>
    </p:spTree>
    <p:extLst>
      <p:ext uri="{BB962C8B-B14F-4D97-AF65-F5344CB8AC3E}">
        <p14:creationId xmlns:p14="http://schemas.microsoft.com/office/powerpoint/2010/main" val="2010115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27</a:t>
            </a:fld>
            <a:endParaRPr lang="en-US"/>
          </a:p>
        </p:txBody>
      </p:sp>
    </p:spTree>
    <p:extLst>
      <p:ext uri="{BB962C8B-B14F-4D97-AF65-F5344CB8AC3E}">
        <p14:creationId xmlns:p14="http://schemas.microsoft.com/office/powerpoint/2010/main" val="6352980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29</a:t>
            </a:fld>
            <a:endParaRPr lang="en-US"/>
          </a:p>
        </p:txBody>
      </p:sp>
    </p:spTree>
    <p:extLst>
      <p:ext uri="{BB962C8B-B14F-4D97-AF65-F5344CB8AC3E}">
        <p14:creationId xmlns:p14="http://schemas.microsoft.com/office/powerpoint/2010/main" val="27257696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endParaRPr lang="en-US" dirty="0"/>
          </a:p>
        </p:txBody>
      </p:sp>
      <p:sp>
        <p:nvSpPr>
          <p:cNvPr id="4" name="Slide Number Placeholder 3"/>
          <p:cNvSpPr>
            <a:spLocks noGrp="1"/>
          </p:cNvSpPr>
          <p:nvPr>
            <p:ph type="sldNum" sz="quarter" idx="10"/>
          </p:nvPr>
        </p:nvSpPr>
        <p:spPr/>
        <p:txBody>
          <a:bodyPr/>
          <a:lstStyle/>
          <a:p>
            <a:pPr marL="0" marR="0" lvl="0" indent="0" algn="r" defTabSz="466325" rtl="0" eaLnBrk="1" fontAlgn="auto" latinLnBrk="0" hangingPunct="1">
              <a:lnSpc>
                <a:spcPct val="100000"/>
              </a:lnSpc>
              <a:spcBef>
                <a:spcPts val="0"/>
              </a:spcBef>
              <a:spcAft>
                <a:spcPts val="0"/>
              </a:spcAft>
              <a:buClrTx/>
              <a:buSzTx/>
              <a:buFontTx/>
              <a:buNone/>
              <a:tabLst/>
              <a:defRPr/>
            </a:pPr>
            <a:fld id="{A0248FF5-73AE-4BE9-819A-9E867EC0CA0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66325"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60387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31659DE-91A1-4C79-A3B6-3EFB1DF6A981}"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712676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Demo of </a:t>
            </a:r>
            <a:r>
              <a:rPr lang="en-US" dirty="0" err="1"/>
              <a:t>adafruit</a:t>
            </a:r>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4</a:t>
            </a:fld>
            <a:endParaRPr lang="en-US"/>
          </a:p>
        </p:txBody>
      </p:sp>
    </p:spTree>
    <p:extLst>
      <p:ext uri="{BB962C8B-B14F-4D97-AF65-F5344CB8AC3E}">
        <p14:creationId xmlns:p14="http://schemas.microsoft.com/office/powerpoint/2010/main" val="30450140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2812AB-5628-4651-8D09-D6AFA5E40279}" type="slidenum">
              <a:rPr lang="en-US" smtClean="0"/>
              <a:t>5</a:t>
            </a:fld>
            <a:endParaRPr lang="en-US"/>
          </a:p>
        </p:txBody>
      </p:sp>
    </p:spTree>
    <p:extLst>
      <p:ext uri="{BB962C8B-B14F-4D97-AF65-F5344CB8AC3E}">
        <p14:creationId xmlns:p14="http://schemas.microsoft.com/office/powerpoint/2010/main" val="25310493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web based editor:</a:t>
            </a:r>
            <a:r>
              <a:rPr lang="en-US" dirty="0"/>
              <a:t> nothing to install</a:t>
            </a:r>
          </a:p>
          <a:p>
            <a:r>
              <a:rPr lang="en-US" b="1" dirty="0"/>
              <a:t>cross platform:</a:t>
            </a:r>
            <a:r>
              <a:rPr lang="en-US" dirty="0"/>
              <a:t> works in </a:t>
            </a:r>
            <a:r>
              <a:rPr lang="en-US" dirty="0">
                <a:hlinkClick r:id="rId3"/>
              </a:rPr>
              <a:t>most modern browsers</a:t>
            </a:r>
            <a:r>
              <a:rPr lang="en-US" dirty="0"/>
              <a:t> from tiny phone to giant touch screens</a:t>
            </a:r>
          </a:p>
          <a:p>
            <a:r>
              <a:rPr lang="en-US" b="1" dirty="0"/>
              <a:t>compilation in the browser:</a:t>
            </a:r>
            <a:r>
              <a:rPr lang="en-US" dirty="0"/>
              <a:t> the compiler runs in your browser, it's fast and works offline</a:t>
            </a:r>
          </a:p>
          <a:p>
            <a:r>
              <a:rPr lang="en-US" b="1" dirty="0"/>
              <a:t>blocks + JavaScript:</a:t>
            </a:r>
            <a:r>
              <a:rPr lang="en-US" dirty="0"/>
              <a:t> drag and drop blocks or type JavaScript, </a:t>
            </a:r>
            <a:r>
              <a:rPr lang="en-US" dirty="0" err="1"/>
              <a:t>MakeCode</a:t>
            </a:r>
            <a:r>
              <a:rPr lang="en-US" dirty="0"/>
              <a:t> let's you go back and forth between the two.</a:t>
            </a:r>
          </a:p>
          <a:p>
            <a:r>
              <a:rPr lang="en-US" b="1" dirty="0"/>
              <a:t>works offline:</a:t>
            </a:r>
            <a:r>
              <a:rPr lang="en-US" dirty="0"/>
              <a:t> once you've loaded the editor, it stays cached in your browser.</a:t>
            </a:r>
          </a:p>
          <a:p>
            <a:r>
              <a:rPr lang="en-US" b="1" dirty="0"/>
              <a:t>event based runtime: </a:t>
            </a:r>
            <a:r>
              <a:rPr lang="en-US" dirty="0"/>
              <a:t>easily respond to button clicks, shake gestures and more</a:t>
            </a:r>
          </a:p>
          <a:p>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15637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6320370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6572305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4B745044-9A72-464F-8FD4-44795C74DE7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983142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4.emf"/><Relationship Id="rId2" Type="http://schemas.openxmlformats.org/officeDocument/2006/relationships/image" Target="../media/image3.JPG"/><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Master" Target="../slideMasters/slideMaster3.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7.jpg"/><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6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4.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D0BEB7-8CF9-4802-8B61-E9A110EC28D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C55B20C-1B18-4CCD-9202-C795758DBF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7B533EE-975A-4E34-AE96-2FFFFAC7A66A}"/>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E852E278-0797-4196-9C6C-1ADF74F7B3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16E2FB-340F-4261-8251-B97F29FE4561}"/>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3614519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C0AA46-59BE-4974-A29B-3C46043FA07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E1D6E24-09D8-4127-82EC-8623CB4092A8}"/>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CA2D32-6F27-4491-BA90-2988604EB9D2}"/>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1B88E3C2-28E4-4FD0-AEF1-962A00BEF50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70F7BA1-D02F-4AA3-805D-0444F0C4E796}"/>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41145562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C51B641-989E-460C-B0CE-859FEB83C74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45AA5C6-CDD0-463C-AA85-95014CB173BB}"/>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50820FC-6AB1-49F5-B83C-FFD68439C792}"/>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28633CB9-FA56-4CF6-9670-BED206E4E7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E0F2E7-33F8-4632-90F2-5FD37C6C09CA}"/>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51756932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11498-D0D8-4CA4-9BA5-DA0C2EEA93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996541A-FBEB-4F31-980D-60EAAF0D55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EC23225-F58F-4A2C-BF42-C1076270FB1A}"/>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DD7FD007-0D1C-464F-89ED-A5DDE5C7454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63E88A-0071-4AF2-92C6-F04B0014422B}"/>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286302121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E68770-36CD-4621-A6FF-B660BDEB6EE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09E3B6F-C968-4927-8A11-1895381A535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7C7829-EFB6-4ECC-A906-64752BD0998D}"/>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7FF77ABE-9E26-4C26-89C8-F63C06DF0B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9A2A012-7753-4D05-99ED-EFE94DC21B40}"/>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74513676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31E53E-7A95-41B5-99A6-5618849E082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8E75981-BD22-4AED-850F-8139AF092DF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F08DDDC-48D4-4963-993C-B46C0C40D37C}"/>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AEB9976C-2112-40FB-9C73-32D3B6C38DF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D6E412-8BBE-4C0D-BA54-ABC08E0DA12C}"/>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226050812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6274C-BA9C-4226-A1A3-7995423C60C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6891B91-DE0B-46FA-823E-6A35DBD62C3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00B208A-5362-4C3D-9A36-8BE213785C14}"/>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E5C6A2E-62E1-40A1-A57B-69D384D0F69E}"/>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6" name="Footer Placeholder 5">
            <a:extLst>
              <a:ext uri="{FF2B5EF4-FFF2-40B4-BE49-F238E27FC236}">
                <a16:creationId xmlns:a16="http://schemas.microsoft.com/office/drawing/2014/main" id="{EEB42E96-383F-4DDB-9218-07979FF886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EF56A3-AF42-43D6-B3E9-87F12A7C619B}"/>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109606862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38B62B-E7B6-4FE4-99A7-100C99127BF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8E11B65-7D2C-44B1-A439-F95CC0A8C1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5713625-F5FD-458C-B102-C9955D8BD260}"/>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218377E-12ED-4054-B7A8-6AD5D109D10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31EA661-1815-4EA2-8951-956943FB6D2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6E5A255-EC14-4D78-8ED8-468AC3532A2E}"/>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8" name="Footer Placeholder 7">
            <a:extLst>
              <a:ext uri="{FF2B5EF4-FFF2-40B4-BE49-F238E27FC236}">
                <a16:creationId xmlns:a16="http://schemas.microsoft.com/office/drawing/2014/main" id="{A92628B2-252C-45B3-ADF1-4E9E70A4E5D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9981EBB-CE8E-4F22-84EE-740D96A3B2E1}"/>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54834887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5A501E-995C-455D-B43D-61D8BDBC5AB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3273C916-C2C4-4962-B0EC-A68FA13B6A03}"/>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4" name="Footer Placeholder 3">
            <a:extLst>
              <a:ext uri="{FF2B5EF4-FFF2-40B4-BE49-F238E27FC236}">
                <a16:creationId xmlns:a16="http://schemas.microsoft.com/office/drawing/2014/main" id="{1E1668B7-A494-4041-BB39-537F27908B1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6D66068-A0EB-477C-8DAE-748603D6C830}"/>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6896287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04A13C5-30ED-4BEE-B7DD-8626D6E5A510}"/>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3" name="Footer Placeholder 2">
            <a:extLst>
              <a:ext uri="{FF2B5EF4-FFF2-40B4-BE49-F238E27FC236}">
                <a16:creationId xmlns:a16="http://schemas.microsoft.com/office/drawing/2014/main" id="{F0E06620-CB2C-42E5-B7B2-264923FF80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FE625FC-F322-4233-AFF8-708F4D7A7D27}"/>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74153865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EABBE-1478-4EC1-9810-37A5C0784ED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BEFDD05-E8D1-4F2E-B73C-690AB28C23C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2858A3F2-645E-4A85-B79D-B2156715ED2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244CC1EB-9AF2-4341-8390-9D295C1064A9}"/>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6" name="Footer Placeholder 5">
            <a:extLst>
              <a:ext uri="{FF2B5EF4-FFF2-40B4-BE49-F238E27FC236}">
                <a16:creationId xmlns:a16="http://schemas.microsoft.com/office/drawing/2014/main" id="{3B886AAB-6A11-4F7C-9AEB-43BC46387A8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D18DAD9-C99C-41FC-8FE5-C9C17BEF2EEE}"/>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90522710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7EBB54-1C03-4BBB-9E7E-F45FEBB0CD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B6B35E2-931D-4454-BD21-DA98C5CC3581}"/>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18F7D7B-2607-49B6-937D-9A1CBF59792F}"/>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D22566CC-34AF-44EC-BE42-C85CCDA34A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5C06A6-F661-4A7D-84DB-D2EE104A4ED3}"/>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213212823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8151E4-3714-498E-81F1-F64FFE03CE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DE110450-0CF3-45F2-8520-E6104B9F737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D1EB633-0EA0-4A7D-8021-569D604DD5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32D8C33-C9F7-4203-A230-0F2AD4764458}"/>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6" name="Footer Placeholder 5">
            <a:extLst>
              <a:ext uri="{FF2B5EF4-FFF2-40B4-BE49-F238E27FC236}">
                <a16:creationId xmlns:a16="http://schemas.microsoft.com/office/drawing/2014/main" id="{CAD3981B-900E-4B7C-98CD-7A2BB8E6B56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6555FC3-82A5-46B3-B477-FDBA92843C90}"/>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27634219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2FA3E6-34D7-4E0E-A3CE-6448859C3A7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BEC652-A84A-46F2-A03F-D067403A1A76}"/>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212401-7910-46EA-A6A4-55E66EA8C485}"/>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D1631FFD-869A-4C3C-9BC9-30F5971EDFB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D6FFBC-6C62-4E57-86F4-522F5268029D}"/>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408901674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C6DFA82-3902-4A3C-A3C4-416EEB28866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64FA51E-4891-4C8E-9103-62F3B747556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11F85B-F021-482B-9EE0-E64E20E449D0}"/>
              </a:ext>
            </a:extLst>
          </p:cNvPr>
          <p:cNvSpPr>
            <a:spLocks noGrp="1"/>
          </p:cNvSpPr>
          <p:nvPr>
            <p:ph type="dt" sz="half" idx="10"/>
          </p:nvPr>
        </p:nvSpPr>
        <p:spPr/>
        <p:txBody>
          <a:body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871ED954-F4F3-4368-97ED-61BC0BC631C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C0F3A7-DE0F-4AFD-94CE-BF1053826298}"/>
              </a:ext>
            </a:extLst>
          </p:cNvPr>
          <p:cNvSpPr>
            <a:spLocks noGrp="1"/>
          </p:cNvSpPr>
          <p:nvPr>
            <p:ph type="sldNum" sz="quarter" idx="12"/>
          </p:nvPr>
        </p:nvSpPr>
        <p:spPr/>
        <p:txBody>
          <a:bodyPr/>
          <a:lstStyle/>
          <a:p>
            <a:fld id="{7586F8B5-2004-41B6-82C0-4E1716978ED9}" type="slidenum">
              <a:rPr lang="en-US" smtClean="0"/>
              <a:t>‹#›</a:t>
            </a:fld>
            <a:endParaRPr lang="en-US"/>
          </a:p>
        </p:txBody>
      </p:sp>
    </p:spTree>
    <p:extLst>
      <p:ext uri="{BB962C8B-B14F-4D97-AF65-F5344CB8AC3E}">
        <p14:creationId xmlns:p14="http://schemas.microsoft.com/office/powerpoint/2010/main" val="393766922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Walkin (event nam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1187622"/>
            <a:ext cx="8964185" cy="1793104"/>
          </a:xfrm>
          <a:noFill/>
        </p:spPr>
        <p:txBody>
          <a:bodyPr lIns="146304" tIns="91440" rIns="146304" bIns="91440" anchor="b" anchorCtr="0"/>
          <a:lstStyle>
            <a:lvl1pPr>
              <a:defRPr sz="5294" spc="-98" baseline="0">
                <a:gradFill>
                  <a:gsLst>
                    <a:gs pos="62564">
                      <a:schemeClr val="tx1"/>
                    </a:gs>
                    <a:gs pos="55000">
                      <a:schemeClr val="tx1"/>
                    </a:gs>
                  </a:gsLst>
                  <a:lin ang="5400000" scaled="0"/>
                </a:gradFill>
              </a:defRPr>
            </a:lvl1pPr>
          </a:lstStyle>
          <a:p>
            <a:r>
              <a:rPr lang="en-US" dirty="0"/>
              <a:t>Event name</a:t>
            </a:r>
          </a:p>
        </p:txBody>
      </p:sp>
      <p:sp>
        <p:nvSpPr>
          <p:cNvPr id="5" name="Text Placeholder 4"/>
          <p:cNvSpPr>
            <a:spLocks noGrp="1"/>
          </p:cNvSpPr>
          <p:nvPr>
            <p:ph type="body" sz="quarter" idx="12" hasCustomPrompt="1"/>
          </p:nvPr>
        </p:nvSpPr>
        <p:spPr>
          <a:xfrm>
            <a:off x="269302" y="2980725"/>
            <a:ext cx="8964186" cy="715931"/>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Date</a:t>
            </a:r>
          </a:p>
        </p:txBody>
      </p:sp>
      <p:sp>
        <p:nvSpPr>
          <p:cNvPr id="3" name="Text Placeholder 2"/>
          <p:cNvSpPr>
            <a:spLocks noGrp="1"/>
          </p:cNvSpPr>
          <p:nvPr>
            <p:ph type="body" sz="quarter" idx="13" hasCustomPrompt="1"/>
          </p:nvPr>
        </p:nvSpPr>
        <p:spPr>
          <a:xfrm>
            <a:off x="269240" y="3696656"/>
            <a:ext cx="8964248" cy="452654"/>
          </a:xfrm>
        </p:spPr>
        <p:txBody>
          <a:bodyPr/>
          <a:lstStyle>
            <a:lvl1pPr marL="0" indent="0">
              <a:buNone/>
              <a:defRPr lang="en-US" sz="1961" kern="1200" spc="0" baseline="0" dirty="0" smtClean="0">
                <a:gradFill>
                  <a:gsLst>
                    <a:gs pos="91000">
                      <a:schemeClr val="tx1"/>
                    </a:gs>
                    <a:gs pos="0">
                      <a:schemeClr val="tx1"/>
                    </a:gs>
                  </a:gsLst>
                  <a:lin ang="5400000" scaled="0"/>
                </a:gradFill>
                <a:latin typeface="Segoe UI" panose="020B0502040204020203" pitchFamily="34" charset="0"/>
                <a:ea typeface="+mn-ea"/>
                <a:cs typeface="Segoe UI" panose="020B0502040204020203" pitchFamily="34" charset="0"/>
              </a:defRPr>
            </a:lvl1pPr>
          </a:lstStyle>
          <a:p>
            <a:r>
              <a:rPr lang="en-US" dirty="0"/>
              <a:t>Optional (City, State or venue)</a:t>
            </a:r>
          </a:p>
        </p:txBody>
      </p:sp>
      <p:pic>
        <p:nvPicPr>
          <p:cNvPr id="11" name="Picture 10"/>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9685488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Title with photo and til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3B584AEC-FD8A-441E-883F-A9A26D770570}"/>
              </a:ext>
            </a:extLst>
          </p:cNvPr>
          <p:cNvPicPr>
            <a:picLocks noChangeAspect="1"/>
          </p:cNvPicPr>
          <p:nvPr userDrawn="1"/>
        </p:nvPicPr>
        <p:blipFill rotWithShape="1">
          <a:blip r:embed="rId2">
            <a:extLst>
              <a:ext uri="{28A0092B-C50C-407E-A947-70E740481C1C}">
                <a14:useLocalDpi xmlns:a14="http://schemas.microsoft.com/office/drawing/2010/main" val="0"/>
              </a:ext>
            </a:extLst>
          </a:blip>
          <a:srcRect l="21404" t="38408" r="9615"/>
          <a:stretch/>
        </p:blipFill>
        <p:spPr>
          <a:xfrm>
            <a:off x="0" y="0"/>
            <a:ext cx="12192001" cy="6858000"/>
          </a:xfrm>
          <a:prstGeom prst="rect">
            <a:avLst/>
          </a:prstGeom>
        </p:spPr>
      </p:pic>
      <p:pic>
        <p:nvPicPr>
          <p:cNvPr id="10" name="Picture 9"/>
          <p:cNvPicPr>
            <a:picLocks noChangeAspect="1"/>
          </p:cNvPicPr>
          <p:nvPr userDrawn="1"/>
        </p:nvPicPr>
        <p:blipFill>
          <a:blip r:embed="rId3"/>
          <a:stretch>
            <a:fillRect/>
          </a:stretch>
        </p:blipFill>
        <p:spPr>
          <a:xfrm>
            <a:off x="1335674" y="183170"/>
            <a:ext cx="1424426" cy="304828"/>
          </a:xfrm>
          <a:prstGeom prst="rect">
            <a:avLst/>
          </a:prstGeom>
        </p:spPr>
      </p:pic>
      <p:sp>
        <p:nvSpPr>
          <p:cNvPr id="9" name="Title 1"/>
          <p:cNvSpPr>
            <a:spLocks noGrp="1"/>
          </p:cNvSpPr>
          <p:nvPr>
            <p:ph type="title" hasCustomPrompt="1"/>
          </p:nvPr>
        </p:nvSpPr>
        <p:spPr bwMode="auto">
          <a:xfrm>
            <a:off x="1337292" y="4506371"/>
            <a:ext cx="6274911" cy="1793104"/>
          </a:xfrm>
          <a:noFill/>
        </p:spPr>
        <p:txBody>
          <a:bodyPr lIns="146304" tIns="91440" rIns="146304" bIns="91440" anchor="t" anchorCtr="0"/>
          <a:lstStyle>
            <a:lvl1pPr>
              <a:defRPr sz="4705" spc="-98" baseline="0">
                <a:gradFill>
                  <a:gsLst>
                    <a:gs pos="88535">
                      <a:srgbClr val="FFFFFF"/>
                    </a:gs>
                    <a:gs pos="66879">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1335673" y="5849690"/>
            <a:ext cx="6276530" cy="651821"/>
          </a:xfrm>
        </p:spPr>
        <p:txBody>
          <a:bodyPr wrap="square" lIns="164592" tIns="109728" rIns="164592" bIns="109728">
            <a:spAutoFit/>
          </a:bodyPr>
          <a:lstStyle>
            <a:lvl1pPr marL="0" indent="0">
              <a:spcBef>
                <a:spcPts val="0"/>
              </a:spcBef>
              <a:buNone/>
              <a:defRPr sz="3137">
                <a:gradFill>
                  <a:gsLst>
                    <a:gs pos="88535">
                      <a:srgbClr val="FFFFFF"/>
                    </a:gs>
                    <a:gs pos="66879">
                      <a:srgbClr val="FFFFFF"/>
                    </a:gs>
                  </a:gsLst>
                  <a:lin ang="5400000" scaled="0"/>
                </a:gradFill>
                <a:latin typeface="+mn-lt"/>
              </a:defRPr>
            </a:lvl1pPr>
          </a:lstStyle>
          <a:p>
            <a:pPr lvl="0"/>
            <a:r>
              <a:rPr lang="en-US" dirty="0"/>
              <a:t>Speaker name</a:t>
            </a:r>
          </a:p>
        </p:txBody>
      </p:sp>
    </p:spTree>
    <p:extLst>
      <p:ext uri="{BB962C8B-B14F-4D97-AF65-F5344CB8AC3E}">
        <p14:creationId xmlns:p14="http://schemas.microsoft.com/office/powerpoint/2010/main" val="1650431581"/>
      </p:ext>
    </p:extLst>
  </p:cSld>
  <p:clrMapOvr>
    <a:masterClrMapping/>
  </p:clrMapOvr>
  <p:transition>
    <p:fade/>
  </p:transition>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a:xfrm>
            <a:off x="269302" y="2084187"/>
            <a:ext cx="8964185" cy="1793090"/>
          </a:xfrm>
          <a:noFill/>
        </p:spPr>
        <p:txBody>
          <a:bodyPr lIns="146304" tIns="91440" rIns="146304" bIns="91440" anchor="t" anchorCtr="0"/>
          <a:lstStyle>
            <a:lvl1pPr>
              <a:defRPr sz="5294" spc="-98" baseline="0">
                <a:gradFill>
                  <a:gsLst>
                    <a:gs pos="62564">
                      <a:schemeClr val="tx1"/>
                    </a:gs>
                    <a:gs pos="55000">
                      <a:schemeClr val="tx1"/>
                    </a:gs>
                  </a:gsLst>
                  <a:lin ang="5400000" scaled="0"/>
                </a:gradFill>
              </a:defRPr>
            </a:lvl1pPr>
          </a:lstStyle>
          <a:p>
            <a:r>
              <a:rPr lang="en-US" dirty="0"/>
              <a:t>Presentation title</a:t>
            </a:r>
          </a:p>
        </p:txBody>
      </p:sp>
      <p:sp>
        <p:nvSpPr>
          <p:cNvPr id="5" name="Text Placeholder 4"/>
          <p:cNvSpPr>
            <a:spLocks noGrp="1"/>
          </p:cNvSpPr>
          <p:nvPr>
            <p:ph type="body" sz="quarter" idx="12" hasCustomPrompt="1"/>
          </p:nvPr>
        </p:nvSpPr>
        <p:spPr>
          <a:xfrm>
            <a:off x="269301" y="3878574"/>
            <a:ext cx="7171337" cy="1792326"/>
          </a:xfrm>
          <a:noFill/>
        </p:spPr>
        <p:txBody>
          <a:bodyPr lIns="164592" tIns="109728" rIns="164592" bIns="109728">
            <a:noAutofit/>
          </a:bodyPr>
          <a:lstStyle>
            <a:lvl1pPr marL="0" indent="0">
              <a:spcBef>
                <a:spcPts val="0"/>
              </a:spcBef>
              <a:buNone/>
              <a:defRPr sz="3137" spc="0" baseline="0">
                <a:gradFill>
                  <a:gsLst>
                    <a:gs pos="91000">
                      <a:schemeClr val="tx1"/>
                    </a:gs>
                    <a:gs pos="0">
                      <a:schemeClr val="tx1"/>
                    </a:gs>
                  </a:gsLst>
                  <a:lin ang="5400000" scaled="0"/>
                </a:gradFill>
                <a:latin typeface="+mn-lt"/>
              </a:defRPr>
            </a:lvl1pPr>
          </a:lstStyle>
          <a:p>
            <a:pPr lvl="0"/>
            <a:r>
              <a:rPr lang="en-US" dirty="0"/>
              <a:t>Speaker name</a:t>
            </a:r>
          </a:p>
        </p:txBody>
      </p:sp>
      <p:pic>
        <p:nvPicPr>
          <p:cNvPr id="11" name="Picture 10"/>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19081778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Title square photo">
    <p:bg>
      <p:bgPr>
        <a:solidFill>
          <a:schemeClr val="accent1"/>
        </a:solidFill>
        <a:effectLst/>
      </p:bgPr>
    </p:bg>
    <p:spTree>
      <p:nvGrpSpPr>
        <p:cNvPr id="1" name=""/>
        <p:cNvGrpSpPr/>
        <p:nvPr/>
      </p:nvGrpSpPr>
      <p:grpSpPr>
        <a:xfrm>
          <a:off x="0" y="0"/>
          <a:ext cx="0" cy="0"/>
          <a:chOff x="0" y="0"/>
          <a:chExt cx="0" cy="0"/>
        </a:xfrm>
      </p:grpSpPr>
      <p:sp>
        <p:nvSpPr>
          <p:cNvPr id="9" name="Title 1"/>
          <p:cNvSpPr>
            <a:spLocks noGrp="1"/>
          </p:cNvSpPr>
          <p:nvPr>
            <p:ph type="title" hasCustomPrompt="1"/>
          </p:nvPr>
        </p:nvSpPr>
        <p:spPr bwMode="auto">
          <a:xfrm>
            <a:off x="269302" y="2077815"/>
            <a:ext cx="4840694" cy="1799462"/>
          </a:xfrm>
          <a:noFill/>
        </p:spPr>
        <p:txBody>
          <a:bodyPr lIns="146304" tIns="91440" rIns="146304" bIns="91440" anchor="t" anchorCtr="0"/>
          <a:lstStyle>
            <a:lvl1pPr>
              <a:defRPr sz="4705" spc="-98" baseline="0">
                <a:gradFill>
                  <a:gsLst>
                    <a:gs pos="74359">
                      <a:schemeClr val="tx1"/>
                    </a:gs>
                    <a:gs pos="57576">
                      <a:schemeClr val="tx1"/>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2" y="3877277"/>
            <a:ext cx="4840694" cy="717249"/>
          </a:xfrm>
        </p:spPr>
        <p:txBody>
          <a:bodyPr lIns="164592" tIns="109728" rIns="164592" bIns="109728">
            <a:noAutofit/>
          </a:bodyPr>
          <a:lstStyle>
            <a:lvl1pPr marL="0" indent="0">
              <a:spcBef>
                <a:spcPts val="0"/>
              </a:spcBef>
              <a:buNone/>
              <a:defRPr lang="en-US" sz="3137" kern="1200" spc="0" baseline="0" dirty="0">
                <a:gradFill>
                  <a:gsLst>
                    <a:gs pos="91000">
                      <a:schemeClr val="tx1"/>
                    </a:gs>
                    <a:gs pos="0">
                      <a:schemeClr val="tx1"/>
                    </a:gs>
                  </a:gsLst>
                  <a:lin ang="5400000" scaled="0"/>
                </a:gradFill>
                <a:latin typeface="+mn-lt"/>
                <a:ea typeface="+mn-ea"/>
                <a:cs typeface="+mn-cs"/>
              </a:defRPr>
            </a:lvl1pPr>
          </a:lstStyle>
          <a:p>
            <a:pPr marL="0" marR="0" lvl="0" indent="0" algn="l" defTabSz="914367" rtl="0" eaLnBrk="1" fontAlgn="auto" latinLnBrk="0" hangingPunct="1">
              <a:lnSpc>
                <a:spcPct val="90000"/>
              </a:lnSpc>
              <a:spcBef>
                <a:spcPts val="0"/>
              </a:spcBef>
              <a:spcAft>
                <a:spcPts val="0"/>
              </a:spcAft>
              <a:buClrTx/>
              <a:buSzPct val="90000"/>
              <a:buFont typeface="Arial" pitchFamily="34" charset="0"/>
              <a:buNone/>
              <a:tabLst/>
            </a:pPr>
            <a:r>
              <a:rPr lang="en-US" dirty="0"/>
              <a:t>Speaker name</a:t>
            </a:r>
          </a:p>
        </p:txBody>
      </p:sp>
      <p:pic>
        <p:nvPicPr>
          <p:cNvPr id="12" name="Picture 11"/>
          <p:cNvPicPr>
            <a:picLocks noChangeAspect="1"/>
          </p:cNvPicPr>
          <p:nvPr userDrawn="1"/>
        </p:nvPicPr>
        <p:blipFill>
          <a:blip r:embed="rId2"/>
          <a:stretch>
            <a:fillRect/>
          </a:stretch>
        </p:blipFill>
        <p:spPr bwMode="black">
          <a:xfrm>
            <a:off x="448212" y="470067"/>
            <a:ext cx="1454257" cy="304828"/>
          </a:xfrm>
          <a:prstGeom prst="rect">
            <a:avLst/>
          </a:prstGeom>
        </p:spPr>
      </p:pic>
      <p:pic>
        <p:nvPicPr>
          <p:cNvPr id="7" name="Picture 6"/>
          <p:cNvPicPr>
            <a:picLocks noChangeAspect="1"/>
          </p:cNvPicPr>
          <p:nvPr userDrawn="1"/>
        </p:nvPicPr>
        <p:blipFill rotWithShape="1">
          <a:blip r:embed="rId3"/>
          <a:srcRect l="43727" t="10753" b="4909"/>
          <a:stretch/>
        </p:blipFill>
        <p:spPr>
          <a:xfrm>
            <a:off x="5330488" y="0"/>
            <a:ext cx="6859782" cy="6858000"/>
          </a:xfrm>
          <a:prstGeom prst="rect">
            <a:avLst/>
          </a:prstGeom>
        </p:spPr>
      </p:pic>
    </p:spTree>
    <p:extLst>
      <p:ext uri="{BB962C8B-B14F-4D97-AF65-F5344CB8AC3E}">
        <p14:creationId xmlns:p14="http://schemas.microsoft.com/office/powerpoint/2010/main" val="3166685299"/>
      </p:ext>
    </p:extLst>
  </p:cSld>
  <p:clrMapOvr>
    <a:overrideClrMapping bg1="dk1" tx1="lt1" bg2="dk2" tx2="lt2" accent1="accent1" accent2="accent2" accent3="accent3" accent4="accent4" accent5="accent5" accent6="accent6" hlink="hlink" folHlink="folHlink"/>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0" y="1189177"/>
            <a:ext cx="11655078" cy="2263268"/>
          </a:xfrm>
        </p:spPr>
        <p:txBody>
          <a:bodyPr>
            <a:spAutoFit/>
          </a:bodyPr>
          <a:lstStyle>
            <a:lvl1pPr marL="0" indent="0">
              <a:buNone/>
              <a:defRPr/>
            </a:lvl1pPr>
            <a:lvl2pPr marL="224097" indent="0">
              <a:buNone/>
              <a:defRPr/>
            </a:lvl2pPr>
            <a:lvl3pPr marL="448193" indent="0">
              <a:buNone/>
              <a:defRPr/>
            </a:lvl3pPr>
            <a:lvl4pPr marL="672290" indent="0">
              <a:buNone/>
              <a:defRPr/>
            </a:lvl4pPr>
            <a:lvl5pPr marL="896386"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245935920"/>
      </p:ext>
    </p:extLst>
  </p:cSld>
  <p:clrMapOvr>
    <a:masterClrMapping/>
  </p:clrMapOvr>
  <p:transition>
    <p:fade/>
  </p:transition>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sz="quarter" idx="10"/>
          </p:nvPr>
        </p:nvSpPr>
        <p:spPr>
          <a:xfrm>
            <a:off x="269303" y="1187644"/>
            <a:ext cx="11655078" cy="226658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4159644307"/>
      </p:ext>
    </p:extLst>
  </p:cSld>
  <p:clrMapOvr>
    <a:masterClrMapping/>
  </p:clrMapOvr>
  <p:transition>
    <p:fade/>
  </p:transition>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0" indent="0">
              <a:spcBef>
                <a:spcPts val="1200"/>
              </a:spcBef>
              <a:buClr>
                <a:schemeClr val="tx1"/>
              </a:buClr>
              <a:buFont typeface="Wingdings" panose="05000000000000000000" pitchFamily="2" charset="2"/>
              <a:buNone/>
              <a:defRPr sz="2941" b="0">
                <a:latin typeface="+mn-lt"/>
              </a:defRPr>
            </a:lvl1pPr>
            <a:lvl2pPr marL="250553" indent="0">
              <a:buFont typeface="Wingdings" panose="05000000000000000000" pitchFamily="2" charset="2"/>
              <a:buNone/>
              <a:defRPr sz="2353" b="0"/>
            </a:lvl2pPr>
            <a:lvl3pPr marL="441968" indent="0">
              <a:buFont typeface="Wingdings" panose="05000000000000000000" pitchFamily="2" charset="2"/>
              <a:buNone/>
              <a:tabLst/>
              <a:defRPr sz="2157" b="0"/>
            </a:lvl3pPr>
            <a:lvl4pPr marL="639608" indent="0">
              <a:buFont typeface="Wingdings" panose="05000000000000000000" pitchFamily="2" charset="2"/>
              <a:buNone/>
              <a:defRPr sz="2157" b="0"/>
            </a:lvl4pPr>
            <a:lvl5pPr marL="837250" indent="0">
              <a:buFont typeface="Wingdings" panose="05000000000000000000" pitchFamily="2" charset="2"/>
              <a:buNone/>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0" indent="0">
              <a:spcBef>
                <a:spcPts val="1200"/>
              </a:spcBef>
              <a:buClr>
                <a:schemeClr val="tx1"/>
              </a:buClr>
              <a:buFont typeface="Arial" panose="020B0604020202020204" pitchFamily="34" charset="0"/>
              <a:buNone/>
              <a:defRPr lang="en-US" sz="2941" b="0" kern="1200" spc="0" baseline="0" dirty="0">
                <a:gradFill>
                  <a:gsLst>
                    <a:gs pos="1250">
                      <a:schemeClr val="tx1"/>
                    </a:gs>
                    <a:gs pos="100000">
                      <a:schemeClr val="tx1"/>
                    </a:gs>
                  </a:gsLst>
                  <a:lin ang="5400000" scaled="0"/>
                </a:gradFill>
                <a:latin typeface="+mn-lt"/>
                <a:ea typeface="+mn-ea"/>
                <a:cs typeface="+mn-cs"/>
              </a:defRPr>
            </a:lvl1pPr>
            <a:lvl2pPr marL="250553" indent="0">
              <a:buFont typeface="Arial" panose="020B0604020202020204" pitchFamily="34" charset="0"/>
              <a:buNone/>
              <a:defRPr lang="en-US" sz="2353" b="0" kern="1200" spc="0" baseline="0" dirty="0">
                <a:gradFill>
                  <a:gsLst>
                    <a:gs pos="1250">
                      <a:schemeClr val="tx1"/>
                    </a:gs>
                    <a:gs pos="100000">
                      <a:schemeClr val="tx1"/>
                    </a:gs>
                  </a:gsLst>
                  <a:lin ang="5400000" scaled="0"/>
                </a:gradFill>
                <a:latin typeface="+mn-lt"/>
                <a:ea typeface="+mn-ea"/>
                <a:cs typeface="+mn-cs"/>
              </a:defRPr>
            </a:lvl2pPr>
            <a:lvl3pPr marL="441968"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3pPr>
            <a:lvl4pPr marL="639608" indent="0">
              <a:buFont typeface="Arial" panose="020B0604020202020204" pitchFamily="34" charset="0"/>
              <a:buNone/>
              <a:defRPr lang="en-US" sz="2157" b="0" kern="1200" spc="0" baseline="0" dirty="0">
                <a:gradFill>
                  <a:gsLst>
                    <a:gs pos="1250">
                      <a:schemeClr val="tx1"/>
                    </a:gs>
                    <a:gs pos="100000">
                      <a:schemeClr val="tx1"/>
                    </a:gs>
                  </a:gsLst>
                  <a:lin ang="5400000" scaled="0"/>
                </a:gradFill>
                <a:latin typeface="+mn-lt"/>
                <a:ea typeface="+mn-ea"/>
                <a:cs typeface="+mn-cs"/>
              </a:defRPr>
            </a:lvl4pPr>
            <a:lvl5pPr marL="837250" indent="0">
              <a:buFont typeface="Arial" panose="020B0604020202020204" pitchFamily="34" charset="0"/>
              <a:buNone/>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504217" marR="0" lvl="0" indent="-504217" algn="l" defTabSz="914367" rtl="0" eaLnBrk="1" fontAlgn="auto" latinLnBrk="0" hangingPunct="1">
              <a:lnSpc>
                <a:spcPct val="90000"/>
              </a:lnSpc>
              <a:spcBef>
                <a:spcPts val="1200"/>
              </a:spcBef>
              <a:spcAft>
                <a:spcPts val="0"/>
              </a:spcAft>
              <a:buClr>
                <a:schemeClr val="tx1"/>
              </a:buClr>
              <a:buSzPct val="90000"/>
              <a:tabLst/>
            </a:pPr>
            <a:r>
              <a:rPr lang="en-US"/>
              <a:t>Edit Master text styles</a:t>
            </a:r>
          </a:p>
          <a:p>
            <a:pPr marL="504217" marR="0" lvl="1" indent="-504217" algn="l" defTabSz="914367" rtl="0" eaLnBrk="1" fontAlgn="auto" latinLnBrk="0" hangingPunct="1">
              <a:lnSpc>
                <a:spcPct val="90000"/>
              </a:lnSpc>
              <a:spcBef>
                <a:spcPts val="1200"/>
              </a:spcBef>
              <a:spcAft>
                <a:spcPts val="0"/>
              </a:spcAft>
              <a:buClr>
                <a:schemeClr val="tx1"/>
              </a:buClr>
              <a:buSzPct val="90000"/>
              <a:tabLst/>
            </a:pPr>
            <a:r>
              <a:rPr lang="en-US"/>
              <a:t>Second level</a:t>
            </a:r>
          </a:p>
          <a:p>
            <a:pPr marL="504217" marR="0" lvl="2" indent="-504217" algn="l" defTabSz="914367" rtl="0" eaLnBrk="1" fontAlgn="auto" latinLnBrk="0" hangingPunct="1">
              <a:lnSpc>
                <a:spcPct val="90000"/>
              </a:lnSpc>
              <a:spcBef>
                <a:spcPts val="1200"/>
              </a:spcBef>
              <a:spcAft>
                <a:spcPts val="0"/>
              </a:spcAft>
              <a:buClr>
                <a:schemeClr val="tx1"/>
              </a:buClr>
              <a:buSzPct val="90000"/>
              <a:tabLst/>
            </a:pPr>
            <a:r>
              <a:rPr lang="en-US"/>
              <a:t>Third level</a:t>
            </a:r>
          </a:p>
          <a:p>
            <a:pPr marL="504217" marR="0" lvl="3" indent="-504217" algn="l" defTabSz="914367" rtl="0" eaLnBrk="1" fontAlgn="auto" latinLnBrk="0" hangingPunct="1">
              <a:lnSpc>
                <a:spcPct val="90000"/>
              </a:lnSpc>
              <a:spcBef>
                <a:spcPts val="1200"/>
              </a:spcBef>
              <a:spcAft>
                <a:spcPts val="0"/>
              </a:spcAft>
              <a:buClr>
                <a:schemeClr val="tx1"/>
              </a:buClr>
              <a:buSzPct val="90000"/>
              <a:tabLst/>
            </a:pPr>
            <a:r>
              <a:rPr lang="en-US"/>
              <a:t>Fourth level</a:t>
            </a:r>
          </a:p>
          <a:p>
            <a:pPr marL="504217" marR="0" lvl="4" indent="-504217" algn="l" defTabSz="914367" rtl="0" eaLnBrk="1" fontAlgn="auto" latinLnBrk="0" hangingPunct="1">
              <a:lnSpc>
                <a:spcPct val="90000"/>
              </a:lnSpc>
              <a:spcBef>
                <a:spcPts val="1200"/>
              </a:spcBef>
              <a:spcAft>
                <a:spcPts val="0"/>
              </a:spcAft>
              <a:buClr>
                <a:schemeClr val="tx1"/>
              </a:buClr>
              <a:buSzPct val="90000"/>
              <a:tabLst/>
            </a:pPr>
            <a:r>
              <a:rPr lang="en-US"/>
              <a:t>Fifth level</a:t>
            </a:r>
            <a:endParaRPr lang="en-US" dirty="0"/>
          </a:p>
        </p:txBody>
      </p:sp>
    </p:spTree>
    <p:extLst>
      <p:ext uri="{BB962C8B-B14F-4D97-AF65-F5344CB8AC3E}">
        <p14:creationId xmlns:p14="http://schemas.microsoft.com/office/powerpoint/2010/main" val="1508621550"/>
      </p:ext>
    </p:extLst>
  </p:cSld>
  <p:clrMapOvr>
    <a:masterClrMapping/>
  </p:clrMapOvr>
  <p:transition>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98CAD9-E449-4969-AE0B-C61E7941C60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A808526-2D4D-49F8-8437-A0C896C07D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74A9A9B4-C59B-411D-974F-456D48A46C4C}"/>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D739FF0E-AAD2-4096-8BB3-78F076940C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83E807-AB18-4EA7-A83E-104FCCAAEF96}"/>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276682553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7644"/>
            <a:ext cx="5378548" cy="2115402"/>
          </a:xfrm>
        </p:spPr>
        <p:txBody>
          <a:bodyPr wrap="square">
            <a:spAutoFit/>
          </a:bodyPr>
          <a:lstStyle>
            <a:lvl1pPr marL="227209" indent="-227209">
              <a:spcBef>
                <a:spcPts val="1200"/>
              </a:spcBef>
              <a:buClr>
                <a:schemeClr val="tx1"/>
              </a:buClr>
              <a:buFont typeface="Wingdings" panose="05000000000000000000" pitchFamily="2" charset="2"/>
              <a:buChar char=""/>
              <a:defRPr sz="2941" b="0">
                <a:latin typeface="+mn-lt"/>
              </a:defRPr>
            </a:lvl1pPr>
            <a:lvl2pPr marL="418625" indent="-168072">
              <a:buFont typeface="Wingdings" panose="05000000000000000000" pitchFamily="2" charset="2"/>
              <a:buChar char=""/>
              <a:defRPr sz="2353" b="0"/>
            </a:lvl2pPr>
            <a:lvl3pPr marL="627160" indent="-185191">
              <a:buFont typeface="Wingdings" panose="05000000000000000000" pitchFamily="2" charset="2"/>
              <a:buChar char=""/>
              <a:tabLst/>
              <a:defRPr sz="2157" b="0"/>
            </a:lvl3pPr>
            <a:lvl4pPr marL="812350" indent="-172742">
              <a:buFont typeface="Wingdings" panose="05000000000000000000" pitchFamily="2" charset="2"/>
              <a:buChar char=""/>
              <a:defRPr sz="2157" b="0"/>
            </a:lvl4pPr>
            <a:lvl5pPr marL="1003766" indent="-166517">
              <a:buFont typeface="Wingdings" panose="05000000000000000000" pitchFamily="2" charset="2"/>
              <a:buChar char=""/>
              <a:tabLst/>
              <a:defRPr sz="2157" b="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7644"/>
            <a:ext cx="5378548" cy="2429576"/>
          </a:xfrm>
        </p:spPr>
        <p:txBody>
          <a:bodyPr wrap="square">
            <a:spAutoFit/>
          </a:bodyPr>
          <a:lstStyle>
            <a:lvl1pPr marL="281677" indent="-281677">
              <a:spcBef>
                <a:spcPts val="1200"/>
              </a:spcBef>
              <a:buClr>
                <a:schemeClr val="tx1"/>
              </a:buClr>
              <a:buFont typeface="Arial" pitchFamily="34" charset="0"/>
              <a:buChar char="•"/>
              <a:defRPr lang="en-US" sz="2941" b="0" kern="1200" spc="0" baseline="0" dirty="0">
                <a:gradFill>
                  <a:gsLst>
                    <a:gs pos="1250">
                      <a:schemeClr val="tx1"/>
                    </a:gs>
                    <a:gs pos="100000">
                      <a:schemeClr val="tx1"/>
                    </a:gs>
                  </a:gsLst>
                  <a:lin ang="5400000" scaled="0"/>
                </a:gradFill>
                <a:latin typeface="+mn-lt"/>
                <a:ea typeface="+mn-ea"/>
                <a:cs typeface="+mn-cs"/>
              </a:defRPr>
            </a:lvl1pPr>
            <a:lvl2pPr marL="586698" indent="-336145">
              <a:defRPr lang="en-US" sz="2353" b="0" kern="1200" spc="0" baseline="0" dirty="0">
                <a:gradFill>
                  <a:gsLst>
                    <a:gs pos="1250">
                      <a:schemeClr val="tx1"/>
                    </a:gs>
                    <a:gs pos="100000">
                      <a:schemeClr val="tx1"/>
                    </a:gs>
                  </a:gsLst>
                  <a:lin ang="5400000" scaled="0"/>
                </a:gradFill>
                <a:latin typeface="+mn-lt"/>
                <a:ea typeface="+mn-ea"/>
                <a:cs typeface="+mn-cs"/>
              </a:defRPr>
            </a:lvl2pPr>
            <a:lvl3pPr marL="778113" indent="-336145">
              <a:tabLst/>
              <a:defRPr lang="en-US" sz="2157" b="0" kern="1200" spc="0" baseline="0" dirty="0">
                <a:gradFill>
                  <a:gsLst>
                    <a:gs pos="1250">
                      <a:schemeClr val="tx1"/>
                    </a:gs>
                    <a:gs pos="100000">
                      <a:schemeClr val="tx1"/>
                    </a:gs>
                  </a:gsLst>
                  <a:lin ang="5400000" scaled="0"/>
                </a:gradFill>
                <a:latin typeface="+mn-lt"/>
                <a:ea typeface="+mn-ea"/>
                <a:cs typeface="+mn-cs"/>
              </a:defRPr>
            </a:lvl3pPr>
            <a:lvl4pPr marL="975753" indent="-336145">
              <a:defRPr lang="en-US" sz="2157" b="0" kern="1200" spc="0" baseline="0" dirty="0">
                <a:gradFill>
                  <a:gsLst>
                    <a:gs pos="1250">
                      <a:schemeClr val="tx1"/>
                    </a:gs>
                    <a:gs pos="100000">
                      <a:schemeClr val="tx1"/>
                    </a:gs>
                  </a:gsLst>
                  <a:lin ang="5400000" scaled="0"/>
                </a:gradFill>
                <a:latin typeface="+mn-lt"/>
                <a:ea typeface="+mn-ea"/>
                <a:cs typeface="+mn-cs"/>
              </a:defRPr>
            </a:lvl4pPr>
            <a:lvl5pPr marL="1173395" indent="-336145">
              <a:tabLst/>
              <a:defRPr lang="en-US" sz="2157" b="0" kern="1200" spc="0" baseline="0" dirty="0">
                <a:gradFill>
                  <a:gsLst>
                    <a:gs pos="1250">
                      <a:schemeClr val="tx1"/>
                    </a:gs>
                    <a:gs pos="100000">
                      <a:schemeClr val="tx1"/>
                    </a:gs>
                  </a:gsLst>
                  <a:lin ang="5400000" scaled="0"/>
                </a:gradFill>
                <a:latin typeface="+mn-lt"/>
                <a:ea typeface="+mn-ea"/>
                <a:cs typeface="+mn-cs"/>
              </a:defRPr>
            </a:lvl5pPr>
          </a:lstStyle>
          <a:p>
            <a:pPr marL="227209" marR="0" lvl="0"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Edit Master text styles</a:t>
            </a:r>
          </a:p>
          <a:p>
            <a:pPr marL="227209" marR="0" lvl="1"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Second level</a:t>
            </a:r>
          </a:p>
          <a:p>
            <a:pPr marL="227209" marR="0" lvl="2"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Third level</a:t>
            </a:r>
          </a:p>
          <a:p>
            <a:pPr marL="227209" marR="0" lvl="3"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Fourth level</a:t>
            </a:r>
          </a:p>
          <a:p>
            <a:pPr marL="227209" marR="0" lvl="4" indent="-227209" algn="l" defTabSz="914367" rtl="0" eaLnBrk="1" fontAlgn="auto" latinLnBrk="0" hangingPunct="1">
              <a:lnSpc>
                <a:spcPct val="90000"/>
              </a:lnSpc>
              <a:spcBef>
                <a:spcPts val="1200"/>
              </a:spcBef>
              <a:spcAft>
                <a:spcPts val="0"/>
              </a:spcAft>
              <a:buClr>
                <a:schemeClr val="tx1"/>
              </a:buClr>
              <a:buSzPct val="90000"/>
              <a:buFont typeface="Wingdings" panose="05000000000000000000" pitchFamily="2" charset="2"/>
              <a:buChar char=""/>
              <a:tabLst/>
            </a:pPr>
            <a:r>
              <a:rPr lang="en-US"/>
              <a:t>Fifth level</a:t>
            </a:r>
            <a:endParaRPr lang="en-US" dirty="0"/>
          </a:p>
        </p:txBody>
      </p:sp>
    </p:spTree>
    <p:extLst>
      <p:ext uri="{BB962C8B-B14F-4D97-AF65-F5344CB8AC3E}">
        <p14:creationId xmlns:p14="http://schemas.microsoft.com/office/powerpoint/2010/main" val="2056167619"/>
      </p:ext>
    </p:extLst>
  </p:cSld>
  <p:clrMapOvr>
    <a:masterClrMapping/>
  </p:clrMapOvr>
  <p:transition>
    <p:fade/>
  </p:transition>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2041642540"/>
      </p:ext>
    </p:extLst>
  </p:cSld>
  <p:clrMapOvr>
    <a:masterClrMapping/>
  </p:clrMapOvr>
  <p:transition>
    <p:fade/>
  </p:transition>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86"/>
            <a:ext cx="9859116" cy="1158793"/>
          </a:xfrm>
          <a:noFill/>
        </p:spPr>
        <p:txBody>
          <a:bodyPr tIns="91440" bIns="91440" anchor="t" anchorCtr="0">
            <a:spAutoFit/>
          </a:bodyPr>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724246"/>
          </a:xfrm>
          <a:noFill/>
        </p:spPr>
        <p:txBody>
          <a:bodyPr lIns="182880" tIns="146304" rIns="182880" bIns="146304">
            <a:sp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990127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084186"/>
            <a:ext cx="9859116" cy="1158793"/>
          </a:xfrm>
          <a:noFill/>
        </p:spPr>
        <p:txBody>
          <a:bodyPr tIns="91440" bIns="91440" anchor="t" anchorCtr="0">
            <a:spAutoFit/>
          </a:bodyPr>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92227317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47643464"/>
      </p:ext>
    </p:extLst>
  </p:cSld>
  <p:clrMapOvr>
    <a:masterClrMapping/>
  </p:clrMapOvr>
  <p:transition>
    <p:fade/>
  </p:transition>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1461978425"/>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Square Right Photo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2686648"/>
            <a:ext cx="4795873" cy="1484704"/>
          </a:xfrm>
        </p:spPr>
        <p:txBody>
          <a:bodyPr wrap="square" anchor="ctr">
            <a:spAutoFit/>
          </a:bodyPr>
          <a:lstStyle>
            <a:lvl1pPr>
              <a:defRPr sz="4705" baseline="0">
                <a:gradFill>
                  <a:gsLst>
                    <a:gs pos="1250">
                      <a:schemeClr val="tx1"/>
                    </a:gs>
                    <a:gs pos="100000">
                      <a:schemeClr val="tx1"/>
                    </a:gs>
                  </a:gsLst>
                  <a:lin ang="5400000" scaled="0"/>
                </a:gradFill>
              </a:defRPr>
            </a:lvl1pPr>
          </a:lstStyle>
          <a:p>
            <a:r>
              <a:rPr lang="en-US" dirty="0"/>
              <a:t>Square photo layout</a:t>
            </a:r>
          </a:p>
        </p:txBody>
      </p:sp>
      <p:sp>
        <p:nvSpPr>
          <p:cNvPr id="6" name="Picture Placeholder 4"/>
          <p:cNvSpPr>
            <a:spLocks noGrp="1" noChangeAspect="1"/>
          </p:cNvSpPr>
          <p:nvPr>
            <p:ph type="pic" sz="quarter" idx="10"/>
          </p:nvPr>
        </p:nvSpPr>
        <p:spPr bwMode="ltGray">
          <a:xfrm>
            <a:off x="5334350" y="0"/>
            <a:ext cx="6857650" cy="6856100"/>
          </a:xfrm>
          <a:prstGeom prst="rect">
            <a:avLst/>
          </a:prstGeom>
          <a:blipFill>
            <a:blip r:embed="rId2"/>
            <a:stretch>
              <a:fillRect/>
            </a:stretch>
          </a:blipFill>
        </p:spPr>
        <p:txBody>
          <a:bodyPr tIns="548640" anchor="ctr" anchorCtr="0">
            <a:noAutofit/>
          </a:bodyPr>
          <a:lstStyle>
            <a:lvl1pPr marL="0" indent="0" algn="ctr">
              <a:buNone/>
              <a:defRPr sz="1568" b="1" cap="none" baseline="0">
                <a:gradFill>
                  <a:gsLst>
                    <a:gs pos="0">
                      <a:srgbClr val="FFFFFF"/>
                    </a:gs>
                    <a:gs pos="27000">
                      <a:srgbClr val="FFFFFF"/>
                    </a:gs>
                  </a:gsLst>
                  <a:lin ang="5400000" scaled="0"/>
                </a:gradFill>
                <a:latin typeface="+mn-lt"/>
              </a:defRPr>
            </a:lvl1pPr>
          </a:lstStyle>
          <a:p>
            <a:r>
              <a:rPr lang="en-US"/>
              <a:t>Click icon to add picture</a:t>
            </a:r>
            <a:endParaRPr lang="en-US" dirty="0"/>
          </a:p>
        </p:txBody>
      </p:sp>
    </p:spTree>
    <p:extLst>
      <p:ext uri="{BB962C8B-B14F-4D97-AF65-F5344CB8AC3E}">
        <p14:creationId xmlns:p14="http://schemas.microsoft.com/office/powerpoint/2010/main" val="604093878"/>
      </p:ext>
    </p:extLst>
  </p:cSld>
  <p:clrMapOvr>
    <a:masterClrMapping/>
  </p:clrMapOvr>
  <p:transition>
    <p:fade/>
  </p:transition>
  <p:extLst mod="1">
    <p:ext uri="{DCECCB84-F9BA-43D5-87BE-67443E8EF086}">
      <p15:sldGuideLst xmlns:p15="http://schemas.microsoft.com/office/powerpoint/2012/main">
        <p15:guide id="1" pos="3427">
          <p15:clr>
            <a:srgbClr val="FBAE40"/>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85410970"/>
      </p:ext>
    </p:extLst>
  </p:cSld>
  <p:clrMapOvr>
    <a:masterClrMapping/>
  </p:clrMapOvr>
  <p:transition>
    <p:fade/>
  </p:transition>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648334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2225866"/>
          </a:xfrm>
        </p:spPr>
        <p:txBody>
          <a:bodyPr/>
          <a:lstStyle>
            <a:lvl1pPr marL="0" indent="0">
              <a:buNone/>
              <a:defRPr sz="3235">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1pPr>
            <a:lvl2pPr marL="33972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2pPr>
            <a:lvl3pPr marL="573090"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3pPr>
            <a:lvl4pPr marL="798516"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4pPr>
            <a:lvl5pPr marL="1030292" indent="0">
              <a:buNone/>
              <a:defRPr>
                <a:gradFill>
                  <a:gsLst>
                    <a:gs pos="8718">
                      <a:srgbClr val="353535"/>
                    </a:gs>
                    <a:gs pos="34000">
                      <a:srgbClr val="353535"/>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307885261"/>
      </p:ext>
    </p:extLst>
  </p:cSld>
  <p:clrMapOvr>
    <a:masterClrMapping/>
  </p:clrMapOvr>
  <p:transition>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270677-DAE7-4B76-9B43-4783FAFDFB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1BFFEA3-624E-4A1E-BF5B-3DBA244EA0A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B8BF91-539B-426A-979B-EFE45BA6D990}"/>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66E5997-F732-45A5-94C9-D1B83BE42D56}"/>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6" name="Footer Placeholder 5">
            <a:extLst>
              <a:ext uri="{FF2B5EF4-FFF2-40B4-BE49-F238E27FC236}">
                <a16:creationId xmlns:a16="http://schemas.microsoft.com/office/drawing/2014/main" id="{EFB86B6E-BD83-4E60-A361-646334DFE3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11BF21-4152-43D2-A12B-0A60E6ECDF9B}"/>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3829115492"/>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Closing logo slide">
    <p:bg>
      <p:bgPr>
        <a:solidFill>
          <a:schemeClr val="accent1"/>
        </a:solidFill>
        <a:effectLst/>
      </p:bgPr>
    </p:bg>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099190"/>
            <a:ext cx="4482124" cy="467742"/>
          </a:xfrm>
          <a:prstGeom prst="rect">
            <a:avLst/>
          </a:prstGeom>
          <a:noFill/>
          <a:ln w="12700">
            <a:noFill/>
            <a:miter lim="800000"/>
            <a:headEnd type="none" w="sm" len="sm"/>
            <a:tailEnd type="none" w="sm" len="sm"/>
          </a:ln>
          <a:effectLst/>
        </p:spPr>
        <p:txBody>
          <a:bodyPr vert="horz" wrap="square" lIns="179285" tIns="179285" rIns="179285" bIns="179285"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Copyright Microsoft Corporation. All rights reserved. </a:t>
            </a:r>
          </a:p>
        </p:txBody>
      </p:sp>
      <p:pic>
        <p:nvPicPr>
          <p:cNvPr id="8" name="Picture 7"/>
          <p:cNvPicPr>
            <a:picLocks noChangeAspect="1"/>
          </p:cNvPicPr>
          <p:nvPr userDrawn="1"/>
        </p:nvPicPr>
        <p:blipFill>
          <a:blip r:embed="rId2"/>
          <a:stretch>
            <a:fillRect/>
          </a:stretch>
        </p:blipFill>
        <p:spPr bwMode="black">
          <a:xfrm>
            <a:off x="448212" y="470067"/>
            <a:ext cx="1454257" cy="304828"/>
          </a:xfrm>
          <a:prstGeom prst="rect">
            <a:avLst/>
          </a:prstGeom>
        </p:spPr>
      </p:pic>
    </p:spTree>
    <p:extLst>
      <p:ext uri="{BB962C8B-B14F-4D97-AF65-F5344CB8AC3E}">
        <p14:creationId xmlns:p14="http://schemas.microsoft.com/office/powerpoint/2010/main" val="3061508347"/>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339406189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itle Slide Photo_Option">
    <p:spTree>
      <p:nvGrpSpPr>
        <p:cNvPr id="1" name=""/>
        <p:cNvGrpSpPr/>
        <p:nvPr/>
      </p:nvGrpSpPr>
      <p:grpSpPr>
        <a:xfrm>
          <a:off x="0" y="0"/>
          <a:ext cx="0" cy="0"/>
          <a:chOff x="0" y="0"/>
          <a:chExt cx="0" cy="0"/>
        </a:xfrm>
      </p:grpSpPr>
      <p:pic>
        <p:nvPicPr>
          <p:cNvPr id="4" name="Picture 3"/>
          <p:cNvPicPr>
            <a:picLocks noChangeAspect="1"/>
          </p:cNvPicPr>
          <p:nvPr userDrawn="1"/>
        </p:nvPicPr>
        <p:blipFill rotWithShape="1">
          <a:blip r:embed="rId2"/>
          <a:srcRect b="15656"/>
          <a:stretch/>
        </p:blipFill>
        <p:spPr>
          <a:xfrm>
            <a:off x="0" y="1556"/>
            <a:ext cx="12192000" cy="6856444"/>
          </a:xfrm>
          <a:prstGeom prst="rect">
            <a:avLst/>
          </a:prstGeom>
        </p:spPr>
      </p:pic>
      <p:sp>
        <p:nvSpPr>
          <p:cNvPr id="2" name="Rectangle 1"/>
          <p:cNvSpPr/>
          <p:nvPr userDrawn="1"/>
        </p:nvSpPr>
        <p:spPr bwMode="auto">
          <a:xfrm>
            <a:off x="269239" y="1456607"/>
            <a:ext cx="6274974" cy="3592580"/>
          </a:xfrm>
          <a:prstGeom prst="rect">
            <a:avLst/>
          </a:prstGeom>
          <a:solidFill>
            <a:srgbClr val="32145A">
              <a:alpha val="90000"/>
            </a:srgb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79285" tIns="143428" rIns="179285" bIns="143428" numCol="1" spcCol="0" rtlCol="0" fromWordArt="0" anchor="t" anchorCtr="0" forceAA="0" compatLnSpc="1">
            <a:prstTxWarp prst="textNoShape">
              <a:avLst/>
            </a:prstTxWarp>
            <a:noAutofit/>
          </a:bodyPr>
          <a:lstStyle/>
          <a:p>
            <a:pPr algn="ctr" defTabSz="914102" fontAlgn="base">
              <a:lnSpc>
                <a:spcPct val="90000"/>
              </a:lnSpc>
              <a:spcBef>
                <a:spcPct val="0"/>
              </a:spcBef>
              <a:spcAft>
                <a:spcPct val="0"/>
              </a:spcAft>
            </a:pPr>
            <a:endParaRPr lang="en-US" sz="2353"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Title 1"/>
          <p:cNvSpPr>
            <a:spLocks noGrp="1"/>
          </p:cNvSpPr>
          <p:nvPr>
            <p:ph type="title" hasCustomPrompt="1"/>
          </p:nvPr>
        </p:nvSpPr>
        <p:spPr bwMode="auto">
          <a:xfrm>
            <a:off x="269302" y="1456621"/>
            <a:ext cx="6274911" cy="1793104"/>
          </a:xfrm>
          <a:noFill/>
        </p:spPr>
        <p:txBody>
          <a:bodyPr lIns="146304" tIns="91440" rIns="146304" bIns="91440" anchor="t" anchorCtr="0"/>
          <a:lstStyle>
            <a:lvl1pPr>
              <a:defRPr sz="5294" spc="-98" baseline="0">
                <a:gradFill>
                  <a:gsLst>
                    <a:gs pos="57576">
                      <a:srgbClr val="FFFFFF"/>
                    </a:gs>
                    <a:gs pos="35000">
                      <a:srgbClr val="FFFFFF"/>
                    </a:gs>
                  </a:gsLst>
                  <a:lin ang="5400000" scaled="0"/>
                </a:gradFill>
              </a:defRPr>
            </a:lvl1pPr>
          </a:lstStyle>
          <a:p>
            <a:r>
              <a:rPr lang="en-US" dirty="0"/>
              <a:t>Presentation title</a:t>
            </a:r>
          </a:p>
        </p:txBody>
      </p:sp>
      <p:sp>
        <p:nvSpPr>
          <p:cNvPr id="3" name="Text Placeholder 2"/>
          <p:cNvSpPr>
            <a:spLocks noGrp="1"/>
          </p:cNvSpPr>
          <p:nvPr>
            <p:ph type="body" sz="quarter" idx="14" hasCustomPrompt="1"/>
          </p:nvPr>
        </p:nvSpPr>
        <p:spPr bwMode="auto">
          <a:xfrm>
            <a:off x="267683" y="3256084"/>
            <a:ext cx="6276530" cy="1793104"/>
          </a:xfrm>
        </p:spPr>
        <p:txBody>
          <a:bodyPr tIns="109728" bIns="109728">
            <a:noAutofit/>
          </a:bodyPr>
          <a:lstStyle>
            <a:lvl1pPr marL="0" indent="0">
              <a:spcBef>
                <a:spcPts val="0"/>
              </a:spcBef>
              <a:buNone/>
              <a:defRPr sz="3137">
                <a:gradFill>
                  <a:gsLst>
                    <a:gs pos="57576">
                      <a:srgbClr val="FFFFFF"/>
                    </a:gs>
                    <a:gs pos="35000">
                      <a:srgbClr val="FFFFFF"/>
                    </a:gs>
                  </a:gsLst>
                  <a:lin ang="5400000" scaled="0"/>
                </a:gradFill>
              </a:defRPr>
            </a:lvl1pPr>
          </a:lstStyle>
          <a:p>
            <a:pPr lvl="0"/>
            <a:r>
              <a:rPr lang="en-US" dirty="0"/>
              <a:t>Speaker Name</a:t>
            </a:r>
          </a:p>
        </p:txBody>
      </p:sp>
      <p:grpSp>
        <p:nvGrpSpPr>
          <p:cNvPr id="7" name="Group 6"/>
          <p:cNvGrpSpPr>
            <a:grpSpLocks noChangeAspect="1"/>
          </p:cNvGrpSpPr>
          <p:nvPr userDrawn="1"/>
        </p:nvGrpSpPr>
        <p:grpSpPr bwMode="gray">
          <a:xfrm>
            <a:off x="448525" y="6055269"/>
            <a:ext cx="1648360" cy="353933"/>
            <a:chOff x="457200" y="1643393"/>
            <a:chExt cx="4492753" cy="964540"/>
          </a:xfrm>
        </p:grpSpPr>
        <p:pic>
          <p:nvPicPr>
            <p:cNvPr id="10" name="Picture 9"/>
            <p:cNvPicPr>
              <a:picLocks noChangeAspect="1"/>
            </p:cNvPicPr>
            <p:nvPr/>
          </p:nvPicPr>
          <p:blipFill>
            <a:blip r:embed="rId3"/>
            <a:stretch>
              <a:fillRect/>
            </a:stretch>
          </p:blipFill>
          <p:spPr bwMode="gray">
            <a:xfrm>
              <a:off x="457200" y="1643393"/>
              <a:ext cx="964540" cy="964540"/>
            </a:xfrm>
            <a:prstGeom prst="rect">
              <a:avLst/>
            </a:prstGeom>
          </p:spPr>
        </p:pic>
        <p:sp>
          <p:nvSpPr>
            <p:cNvPr id="11"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37373"/>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5228913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271104" y="3877271"/>
            <a:ext cx="6273418" cy="1794661"/>
          </a:xfrm>
          <a:noFill/>
        </p:spPr>
        <p:txBody>
          <a:bodyPr lIns="146304" tIns="109728" rIns="146304" bIns="109728">
            <a:noAutofit/>
          </a:bodyPr>
          <a:lstStyle>
            <a:lvl1pPr marL="0" indent="0">
              <a:spcBef>
                <a:spcPts val="0"/>
              </a:spcBef>
              <a:buNone/>
              <a:defRPr sz="3137" spc="0" baseline="0">
                <a:gradFill>
                  <a:gsLst>
                    <a:gs pos="0">
                      <a:schemeClr val="tx1"/>
                    </a:gs>
                    <a:gs pos="100000">
                      <a:schemeClr val="tx1"/>
                    </a:gs>
                  </a:gsLst>
                  <a:lin ang="5400000" scaled="0"/>
                </a:gradFill>
                <a:latin typeface="+mj-lt"/>
              </a:defRPr>
            </a:lvl1pPr>
          </a:lstStyle>
          <a:p>
            <a:pPr lvl="0"/>
            <a:r>
              <a:rPr lang="en-US" dirty="0"/>
              <a:t>Speaker Name</a:t>
            </a:r>
          </a:p>
        </p:txBody>
      </p:sp>
      <p:sp>
        <p:nvSpPr>
          <p:cNvPr id="9" name="Title 1"/>
          <p:cNvSpPr>
            <a:spLocks noGrp="1"/>
          </p:cNvSpPr>
          <p:nvPr>
            <p:ph type="title" hasCustomPrompt="1"/>
          </p:nvPr>
        </p:nvSpPr>
        <p:spPr>
          <a:xfrm>
            <a:off x="269302" y="2075840"/>
            <a:ext cx="8067760" cy="1793104"/>
          </a:xfrm>
          <a:noFill/>
        </p:spPr>
        <p:txBody>
          <a:bodyPr lIns="146304" tIns="91440" rIns="146304" bIns="91440" anchor="t" anchorCtr="0"/>
          <a:lstStyle>
            <a:lvl1pPr>
              <a:defRPr sz="5294" spc="-98" baseline="0">
                <a:gradFill>
                  <a:gsLst>
                    <a:gs pos="3333">
                      <a:schemeClr val="tx2"/>
                    </a:gs>
                    <a:gs pos="39000">
                      <a:schemeClr val="tx2"/>
                    </a:gs>
                  </a:gsLst>
                  <a:lin ang="5400000" scaled="0"/>
                </a:gradFill>
              </a:defRPr>
            </a:lvl1pPr>
          </a:lstStyle>
          <a:p>
            <a:r>
              <a:rPr lang="en-US" dirty="0"/>
              <a:t>Presentation title</a:t>
            </a:r>
          </a:p>
        </p:txBody>
      </p:sp>
      <p:grpSp>
        <p:nvGrpSpPr>
          <p:cNvPr id="6" name="Group 5"/>
          <p:cNvGrpSpPr>
            <a:grpSpLocks noChangeAspect="1"/>
          </p:cNvGrpSpPr>
          <p:nvPr userDrawn="1"/>
        </p:nvGrpSpPr>
        <p:grpSpPr bwMode="gray">
          <a:xfrm>
            <a:off x="448525" y="6034000"/>
            <a:ext cx="1648360" cy="353933"/>
            <a:chOff x="457200" y="1643393"/>
            <a:chExt cx="4492753" cy="964540"/>
          </a:xfrm>
        </p:grpSpPr>
        <p:pic>
          <p:nvPicPr>
            <p:cNvPr id="8" name="Picture 7"/>
            <p:cNvPicPr>
              <a:picLocks noChangeAspect="1"/>
            </p:cNvPicPr>
            <p:nvPr/>
          </p:nvPicPr>
          <p:blipFill>
            <a:blip r:embed="rId2"/>
            <a:stretch>
              <a:fillRect/>
            </a:stretch>
          </p:blipFill>
          <p:spPr bwMode="gray">
            <a:xfrm>
              <a:off x="457200" y="1643393"/>
              <a:ext cx="964540" cy="964540"/>
            </a:xfrm>
            <a:prstGeom prst="rect">
              <a:avLst/>
            </a:prstGeom>
          </p:spPr>
        </p:pic>
        <p:sp>
          <p:nvSpPr>
            <p:cNvPr id="10" name="Freeform 12"/>
            <p:cNvSpPr>
              <a:spLocks noEditPoints="1"/>
            </p:cNvSpPr>
            <p:nvPr/>
          </p:nvSpPr>
          <p:spPr bwMode="gray">
            <a:xfrm>
              <a:off x="1703514" y="1792710"/>
              <a:ext cx="3246439" cy="635329"/>
            </a:xfrm>
            <a:custGeom>
              <a:avLst/>
              <a:gdLst>
                <a:gd name="T0" fmla="*/ 218 w 1139"/>
                <a:gd name="T1" fmla="*/ 217 h 220"/>
                <a:gd name="T2" fmla="*/ 185 w 1139"/>
                <a:gd name="T3" fmla="*/ 52 h 220"/>
                <a:gd name="T4" fmla="*/ 120 w 1139"/>
                <a:gd name="T5" fmla="*/ 217 h 220"/>
                <a:gd name="T6" fmla="*/ 32 w 1139"/>
                <a:gd name="T7" fmla="*/ 52 h 220"/>
                <a:gd name="T8" fmla="*/ 33 w 1139"/>
                <a:gd name="T9" fmla="*/ 93 h 220"/>
                <a:gd name="T10" fmla="*/ 0 w 1139"/>
                <a:gd name="T11" fmla="*/ 15 h 220"/>
                <a:gd name="T12" fmla="*/ 109 w 1139"/>
                <a:gd name="T13" fmla="*/ 168 h 220"/>
                <a:gd name="T14" fmla="*/ 171 w 1139"/>
                <a:gd name="T15" fmla="*/ 15 h 220"/>
                <a:gd name="T16" fmla="*/ 285 w 1139"/>
                <a:gd name="T17" fmla="*/ 72 h 220"/>
                <a:gd name="T18" fmla="*/ 269 w 1139"/>
                <a:gd name="T19" fmla="*/ 11 h 220"/>
                <a:gd name="T20" fmla="*/ 254 w 1139"/>
                <a:gd name="T21" fmla="*/ 45 h 220"/>
                <a:gd name="T22" fmla="*/ 289 w 1139"/>
                <a:gd name="T23" fmla="*/ 31 h 220"/>
                <a:gd name="T24" fmla="*/ 405 w 1139"/>
                <a:gd name="T25" fmla="*/ 71 h 220"/>
                <a:gd name="T26" fmla="*/ 318 w 1139"/>
                <a:gd name="T27" fmla="*/ 107 h 220"/>
                <a:gd name="T28" fmla="*/ 343 w 1139"/>
                <a:gd name="T29" fmla="*/ 211 h 220"/>
                <a:gd name="T30" fmla="*/ 422 w 1139"/>
                <a:gd name="T31" fmla="*/ 210 h 220"/>
                <a:gd name="T32" fmla="*/ 404 w 1139"/>
                <a:gd name="T33" fmla="*/ 189 h 220"/>
                <a:gd name="T34" fmla="*/ 344 w 1139"/>
                <a:gd name="T35" fmla="*/ 145 h 220"/>
                <a:gd name="T36" fmla="*/ 420 w 1139"/>
                <a:gd name="T37" fmla="*/ 108 h 220"/>
                <a:gd name="T38" fmla="*/ 421 w 1139"/>
                <a:gd name="T39" fmla="*/ 76 h 220"/>
                <a:gd name="T40" fmla="*/ 495 w 1139"/>
                <a:gd name="T41" fmla="*/ 78 h 220"/>
                <a:gd name="T42" fmla="*/ 481 w 1139"/>
                <a:gd name="T43" fmla="*/ 72 h 220"/>
                <a:gd name="T44" fmla="*/ 481 w 1139"/>
                <a:gd name="T45" fmla="*/ 217 h 220"/>
                <a:gd name="T46" fmla="*/ 512 w 1139"/>
                <a:gd name="T47" fmla="*/ 100 h 220"/>
                <a:gd name="T48" fmla="*/ 531 w 1139"/>
                <a:gd name="T49" fmla="*/ 106 h 220"/>
                <a:gd name="T50" fmla="*/ 517 w 1139"/>
                <a:gd name="T51" fmla="*/ 70 h 220"/>
                <a:gd name="T52" fmla="*/ 661 w 1139"/>
                <a:gd name="T53" fmla="*/ 199 h 220"/>
                <a:gd name="T54" fmla="*/ 533 w 1139"/>
                <a:gd name="T55" fmla="*/ 146 h 220"/>
                <a:gd name="T56" fmla="*/ 663 w 1139"/>
                <a:gd name="T57" fmla="*/ 89 h 220"/>
                <a:gd name="T58" fmla="*/ 608 w 1139"/>
                <a:gd name="T59" fmla="*/ 97 h 220"/>
                <a:gd name="T60" fmla="*/ 579 w 1139"/>
                <a:gd name="T61" fmla="*/ 180 h 220"/>
                <a:gd name="T62" fmla="*/ 646 w 1139"/>
                <a:gd name="T63" fmla="*/ 144 h 220"/>
                <a:gd name="T64" fmla="*/ 732 w 1139"/>
                <a:gd name="T65" fmla="*/ 110 h 220"/>
                <a:gd name="T66" fmla="*/ 770 w 1139"/>
                <a:gd name="T67" fmla="*/ 98 h 220"/>
                <a:gd name="T68" fmla="*/ 786 w 1139"/>
                <a:gd name="T69" fmla="*/ 75 h 220"/>
                <a:gd name="T70" fmla="*/ 753 w 1139"/>
                <a:gd name="T71" fmla="*/ 69 h 220"/>
                <a:gd name="T72" fmla="*/ 701 w 1139"/>
                <a:gd name="T73" fmla="*/ 131 h 220"/>
                <a:gd name="T74" fmla="*/ 750 w 1139"/>
                <a:gd name="T75" fmla="*/ 164 h 220"/>
                <a:gd name="T76" fmla="*/ 738 w 1139"/>
                <a:gd name="T77" fmla="*/ 193 h 220"/>
                <a:gd name="T78" fmla="*/ 698 w 1139"/>
                <a:gd name="T79" fmla="*/ 179 h 220"/>
                <a:gd name="T80" fmla="*/ 717 w 1139"/>
                <a:gd name="T81" fmla="*/ 218 h 220"/>
                <a:gd name="T82" fmla="*/ 794 w 1139"/>
                <a:gd name="T83" fmla="*/ 175 h 220"/>
                <a:gd name="T84" fmla="*/ 938 w 1139"/>
                <a:gd name="T85" fmla="*/ 89 h 220"/>
                <a:gd name="T86" fmla="*/ 882 w 1139"/>
                <a:gd name="T87" fmla="*/ 220 h 220"/>
                <a:gd name="T88" fmla="*/ 829 w 1139"/>
                <a:gd name="T89" fmla="*/ 89 h 220"/>
                <a:gd name="T90" fmla="*/ 922 w 1139"/>
                <a:gd name="T91" fmla="*/ 144 h 220"/>
                <a:gd name="T92" fmla="*/ 855 w 1139"/>
                <a:gd name="T93" fmla="*/ 109 h 220"/>
                <a:gd name="T94" fmla="*/ 884 w 1139"/>
                <a:gd name="T95" fmla="*/ 192 h 220"/>
                <a:gd name="T96" fmla="*/ 1139 w 1139"/>
                <a:gd name="T97" fmla="*/ 100 h 220"/>
                <a:gd name="T98" fmla="*/ 1104 w 1139"/>
                <a:gd name="T99" fmla="*/ 29 h 220"/>
                <a:gd name="T100" fmla="*/ 1070 w 1139"/>
                <a:gd name="T101" fmla="*/ 40 h 220"/>
                <a:gd name="T102" fmla="*/ 1019 w 1139"/>
                <a:gd name="T103" fmla="*/ 54 h 220"/>
                <a:gd name="T104" fmla="*/ 1055 w 1139"/>
                <a:gd name="T105" fmla="*/ 32 h 220"/>
                <a:gd name="T106" fmla="*/ 1056 w 1139"/>
                <a:gd name="T107" fmla="*/ 3 h 220"/>
                <a:gd name="T108" fmla="*/ 991 w 1139"/>
                <a:gd name="T109" fmla="*/ 25 h 220"/>
                <a:gd name="T110" fmla="*/ 961 w 1139"/>
                <a:gd name="T111" fmla="*/ 72 h 220"/>
                <a:gd name="T112" fmla="*/ 985 w 1139"/>
                <a:gd name="T113" fmla="*/ 217 h 220"/>
                <a:gd name="T114" fmla="*/ 1070 w 1139"/>
                <a:gd name="T115" fmla="*/ 100 h 220"/>
                <a:gd name="T116" fmla="*/ 1127 w 1139"/>
                <a:gd name="T117" fmla="*/ 219 h 220"/>
                <a:gd name="T118" fmla="*/ 1139 w 1139"/>
                <a:gd name="T119" fmla="*/ 187 h 220"/>
                <a:gd name="T120" fmla="*/ 1123 w 1139"/>
                <a:gd name="T121" fmla="*/ 192 h 220"/>
                <a:gd name="T122" fmla="*/ 1104 w 1139"/>
                <a:gd name="T123" fmla="*/ 100 h 2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39" h="220">
                  <a:moveTo>
                    <a:pt x="171" y="15"/>
                  </a:moveTo>
                  <a:cubicBezTo>
                    <a:pt x="218" y="15"/>
                    <a:pt x="218" y="15"/>
                    <a:pt x="218" y="15"/>
                  </a:cubicBezTo>
                  <a:cubicBezTo>
                    <a:pt x="218" y="217"/>
                    <a:pt x="218" y="217"/>
                    <a:pt x="218" y="217"/>
                  </a:cubicBezTo>
                  <a:cubicBezTo>
                    <a:pt x="184" y="217"/>
                    <a:pt x="184" y="217"/>
                    <a:pt x="184" y="217"/>
                  </a:cubicBezTo>
                  <a:cubicBezTo>
                    <a:pt x="184" y="89"/>
                    <a:pt x="184" y="89"/>
                    <a:pt x="184" y="89"/>
                  </a:cubicBezTo>
                  <a:cubicBezTo>
                    <a:pt x="184" y="80"/>
                    <a:pt x="184" y="67"/>
                    <a:pt x="185" y="52"/>
                  </a:cubicBezTo>
                  <a:cubicBezTo>
                    <a:pt x="185" y="52"/>
                    <a:pt x="185" y="52"/>
                    <a:pt x="185" y="52"/>
                  </a:cubicBezTo>
                  <a:cubicBezTo>
                    <a:pt x="183" y="58"/>
                    <a:pt x="182" y="65"/>
                    <a:pt x="180" y="68"/>
                  </a:cubicBezTo>
                  <a:cubicBezTo>
                    <a:pt x="120" y="217"/>
                    <a:pt x="120" y="217"/>
                    <a:pt x="120" y="217"/>
                  </a:cubicBezTo>
                  <a:cubicBezTo>
                    <a:pt x="97" y="217"/>
                    <a:pt x="97" y="217"/>
                    <a:pt x="97" y="217"/>
                  </a:cubicBezTo>
                  <a:cubicBezTo>
                    <a:pt x="37" y="70"/>
                    <a:pt x="37" y="70"/>
                    <a:pt x="37" y="70"/>
                  </a:cubicBezTo>
                  <a:cubicBezTo>
                    <a:pt x="36" y="66"/>
                    <a:pt x="34" y="60"/>
                    <a:pt x="32" y="52"/>
                  </a:cubicBezTo>
                  <a:cubicBezTo>
                    <a:pt x="31" y="52"/>
                    <a:pt x="31" y="52"/>
                    <a:pt x="31" y="52"/>
                  </a:cubicBezTo>
                  <a:cubicBezTo>
                    <a:pt x="32" y="56"/>
                    <a:pt x="32" y="60"/>
                    <a:pt x="32" y="65"/>
                  </a:cubicBezTo>
                  <a:cubicBezTo>
                    <a:pt x="33" y="76"/>
                    <a:pt x="33" y="85"/>
                    <a:pt x="33" y="93"/>
                  </a:cubicBezTo>
                  <a:cubicBezTo>
                    <a:pt x="33" y="217"/>
                    <a:pt x="33" y="217"/>
                    <a:pt x="33" y="217"/>
                  </a:cubicBezTo>
                  <a:cubicBezTo>
                    <a:pt x="0" y="217"/>
                    <a:pt x="0" y="217"/>
                    <a:pt x="0" y="217"/>
                  </a:cubicBezTo>
                  <a:cubicBezTo>
                    <a:pt x="0" y="15"/>
                    <a:pt x="0" y="15"/>
                    <a:pt x="0" y="15"/>
                  </a:cubicBezTo>
                  <a:cubicBezTo>
                    <a:pt x="50" y="15"/>
                    <a:pt x="50" y="15"/>
                    <a:pt x="50" y="15"/>
                  </a:cubicBezTo>
                  <a:cubicBezTo>
                    <a:pt x="100" y="142"/>
                    <a:pt x="100" y="142"/>
                    <a:pt x="100" y="142"/>
                  </a:cubicBezTo>
                  <a:cubicBezTo>
                    <a:pt x="105" y="153"/>
                    <a:pt x="108" y="162"/>
                    <a:pt x="109" y="168"/>
                  </a:cubicBezTo>
                  <a:cubicBezTo>
                    <a:pt x="110" y="168"/>
                    <a:pt x="110" y="168"/>
                    <a:pt x="110" y="168"/>
                  </a:cubicBezTo>
                  <a:cubicBezTo>
                    <a:pt x="119" y="142"/>
                    <a:pt x="119" y="142"/>
                    <a:pt x="119" y="142"/>
                  </a:cubicBezTo>
                  <a:lnTo>
                    <a:pt x="171" y="15"/>
                  </a:lnTo>
                  <a:close/>
                  <a:moveTo>
                    <a:pt x="251" y="217"/>
                  </a:moveTo>
                  <a:cubicBezTo>
                    <a:pt x="285" y="217"/>
                    <a:pt x="285" y="217"/>
                    <a:pt x="285" y="217"/>
                  </a:cubicBezTo>
                  <a:cubicBezTo>
                    <a:pt x="285" y="72"/>
                    <a:pt x="285" y="72"/>
                    <a:pt x="285" y="72"/>
                  </a:cubicBezTo>
                  <a:cubicBezTo>
                    <a:pt x="251" y="72"/>
                    <a:pt x="251" y="72"/>
                    <a:pt x="251" y="72"/>
                  </a:cubicBezTo>
                  <a:lnTo>
                    <a:pt x="251" y="217"/>
                  </a:lnTo>
                  <a:close/>
                  <a:moveTo>
                    <a:pt x="269" y="11"/>
                  </a:moveTo>
                  <a:cubicBezTo>
                    <a:pt x="263" y="11"/>
                    <a:pt x="258" y="13"/>
                    <a:pt x="254" y="17"/>
                  </a:cubicBezTo>
                  <a:cubicBezTo>
                    <a:pt x="250" y="20"/>
                    <a:pt x="248" y="25"/>
                    <a:pt x="248" y="31"/>
                  </a:cubicBezTo>
                  <a:cubicBezTo>
                    <a:pt x="248" y="36"/>
                    <a:pt x="250" y="41"/>
                    <a:pt x="254" y="45"/>
                  </a:cubicBezTo>
                  <a:cubicBezTo>
                    <a:pt x="258" y="48"/>
                    <a:pt x="263" y="50"/>
                    <a:pt x="269" y="50"/>
                  </a:cubicBezTo>
                  <a:cubicBezTo>
                    <a:pt x="274" y="50"/>
                    <a:pt x="279" y="48"/>
                    <a:pt x="283" y="45"/>
                  </a:cubicBezTo>
                  <a:cubicBezTo>
                    <a:pt x="287" y="41"/>
                    <a:pt x="289" y="36"/>
                    <a:pt x="289" y="31"/>
                  </a:cubicBezTo>
                  <a:cubicBezTo>
                    <a:pt x="289" y="25"/>
                    <a:pt x="287" y="21"/>
                    <a:pt x="283" y="17"/>
                  </a:cubicBezTo>
                  <a:cubicBezTo>
                    <a:pt x="279" y="13"/>
                    <a:pt x="274" y="11"/>
                    <a:pt x="269" y="11"/>
                  </a:cubicBezTo>
                  <a:close/>
                  <a:moveTo>
                    <a:pt x="405" y="71"/>
                  </a:moveTo>
                  <a:cubicBezTo>
                    <a:pt x="399" y="69"/>
                    <a:pt x="393" y="69"/>
                    <a:pt x="386" y="69"/>
                  </a:cubicBezTo>
                  <a:cubicBezTo>
                    <a:pt x="371" y="69"/>
                    <a:pt x="357" y="72"/>
                    <a:pt x="345" y="79"/>
                  </a:cubicBezTo>
                  <a:cubicBezTo>
                    <a:pt x="333" y="85"/>
                    <a:pt x="324" y="95"/>
                    <a:pt x="318" y="107"/>
                  </a:cubicBezTo>
                  <a:cubicBezTo>
                    <a:pt x="312" y="119"/>
                    <a:pt x="309" y="133"/>
                    <a:pt x="309" y="148"/>
                  </a:cubicBezTo>
                  <a:cubicBezTo>
                    <a:pt x="309" y="162"/>
                    <a:pt x="312" y="174"/>
                    <a:pt x="318" y="185"/>
                  </a:cubicBezTo>
                  <a:cubicBezTo>
                    <a:pt x="324" y="196"/>
                    <a:pt x="332" y="205"/>
                    <a:pt x="343" y="211"/>
                  </a:cubicBezTo>
                  <a:cubicBezTo>
                    <a:pt x="354" y="217"/>
                    <a:pt x="366" y="220"/>
                    <a:pt x="380" y="220"/>
                  </a:cubicBezTo>
                  <a:cubicBezTo>
                    <a:pt x="396" y="220"/>
                    <a:pt x="410" y="217"/>
                    <a:pt x="421" y="211"/>
                  </a:cubicBezTo>
                  <a:cubicBezTo>
                    <a:pt x="422" y="210"/>
                    <a:pt x="422" y="210"/>
                    <a:pt x="422" y="210"/>
                  </a:cubicBezTo>
                  <a:cubicBezTo>
                    <a:pt x="422" y="179"/>
                    <a:pt x="422" y="179"/>
                    <a:pt x="422" y="179"/>
                  </a:cubicBezTo>
                  <a:cubicBezTo>
                    <a:pt x="420" y="180"/>
                    <a:pt x="420" y="180"/>
                    <a:pt x="420" y="180"/>
                  </a:cubicBezTo>
                  <a:cubicBezTo>
                    <a:pt x="415" y="184"/>
                    <a:pt x="410" y="187"/>
                    <a:pt x="404" y="189"/>
                  </a:cubicBezTo>
                  <a:cubicBezTo>
                    <a:pt x="398" y="191"/>
                    <a:pt x="392" y="192"/>
                    <a:pt x="387" y="192"/>
                  </a:cubicBezTo>
                  <a:cubicBezTo>
                    <a:pt x="374" y="192"/>
                    <a:pt x="363" y="188"/>
                    <a:pt x="355" y="180"/>
                  </a:cubicBezTo>
                  <a:cubicBezTo>
                    <a:pt x="348" y="171"/>
                    <a:pt x="344" y="160"/>
                    <a:pt x="344" y="145"/>
                  </a:cubicBezTo>
                  <a:cubicBezTo>
                    <a:pt x="344" y="131"/>
                    <a:pt x="348" y="119"/>
                    <a:pt x="356" y="110"/>
                  </a:cubicBezTo>
                  <a:cubicBezTo>
                    <a:pt x="364" y="101"/>
                    <a:pt x="375" y="97"/>
                    <a:pt x="388" y="97"/>
                  </a:cubicBezTo>
                  <a:cubicBezTo>
                    <a:pt x="399" y="97"/>
                    <a:pt x="410" y="101"/>
                    <a:pt x="420" y="108"/>
                  </a:cubicBezTo>
                  <a:cubicBezTo>
                    <a:pt x="422" y="109"/>
                    <a:pt x="422" y="109"/>
                    <a:pt x="422" y="109"/>
                  </a:cubicBezTo>
                  <a:cubicBezTo>
                    <a:pt x="422" y="76"/>
                    <a:pt x="422" y="76"/>
                    <a:pt x="422" y="76"/>
                  </a:cubicBezTo>
                  <a:cubicBezTo>
                    <a:pt x="421" y="76"/>
                    <a:pt x="421" y="76"/>
                    <a:pt x="421" y="76"/>
                  </a:cubicBezTo>
                  <a:cubicBezTo>
                    <a:pt x="417" y="74"/>
                    <a:pt x="412" y="72"/>
                    <a:pt x="405" y="71"/>
                  </a:cubicBezTo>
                  <a:close/>
                  <a:moveTo>
                    <a:pt x="517" y="70"/>
                  </a:moveTo>
                  <a:cubicBezTo>
                    <a:pt x="509" y="70"/>
                    <a:pt x="501" y="72"/>
                    <a:pt x="495" y="78"/>
                  </a:cubicBezTo>
                  <a:cubicBezTo>
                    <a:pt x="489" y="83"/>
                    <a:pt x="485" y="89"/>
                    <a:pt x="482" y="97"/>
                  </a:cubicBezTo>
                  <a:cubicBezTo>
                    <a:pt x="481" y="97"/>
                    <a:pt x="481" y="97"/>
                    <a:pt x="481" y="97"/>
                  </a:cubicBezTo>
                  <a:cubicBezTo>
                    <a:pt x="481" y="72"/>
                    <a:pt x="481" y="72"/>
                    <a:pt x="481" y="72"/>
                  </a:cubicBezTo>
                  <a:cubicBezTo>
                    <a:pt x="447" y="72"/>
                    <a:pt x="447" y="72"/>
                    <a:pt x="447" y="72"/>
                  </a:cubicBezTo>
                  <a:cubicBezTo>
                    <a:pt x="447" y="217"/>
                    <a:pt x="447" y="217"/>
                    <a:pt x="447" y="217"/>
                  </a:cubicBezTo>
                  <a:cubicBezTo>
                    <a:pt x="481" y="217"/>
                    <a:pt x="481" y="217"/>
                    <a:pt x="481" y="217"/>
                  </a:cubicBezTo>
                  <a:cubicBezTo>
                    <a:pt x="481" y="143"/>
                    <a:pt x="481" y="143"/>
                    <a:pt x="481" y="143"/>
                  </a:cubicBezTo>
                  <a:cubicBezTo>
                    <a:pt x="481" y="130"/>
                    <a:pt x="484" y="120"/>
                    <a:pt x="490" y="112"/>
                  </a:cubicBezTo>
                  <a:cubicBezTo>
                    <a:pt x="495" y="104"/>
                    <a:pt x="503" y="100"/>
                    <a:pt x="512" y="100"/>
                  </a:cubicBezTo>
                  <a:cubicBezTo>
                    <a:pt x="515" y="100"/>
                    <a:pt x="518" y="101"/>
                    <a:pt x="522" y="102"/>
                  </a:cubicBezTo>
                  <a:cubicBezTo>
                    <a:pt x="526" y="103"/>
                    <a:pt x="528" y="104"/>
                    <a:pt x="530" y="105"/>
                  </a:cubicBezTo>
                  <a:cubicBezTo>
                    <a:pt x="531" y="106"/>
                    <a:pt x="531" y="106"/>
                    <a:pt x="531" y="106"/>
                  </a:cubicBezTo>
                  <a:cubicBezTo>
                    <a:pt x="531" y="72"/>
                    <a:pt x="531" y="72"/>
                    <a:pt x="531" y="72"/>
                  </a:cubicBezTo>
                  <a:cubicBezTo>
                    <a:pt x="531" y="72"/>
                    <a:pt x="531" y="72"/>
                    <a:pt x="531" y="72"/>
                  </a:cubicBezTo>
                  <a:cubicBezTo>
                    <a:pt x="528" y="70"/>
                    <a:pt x="523" y="70"/>
                    <a:pt x="517" y="70"/>
                  </a:cubicBezTo>
                  <a:close/>
                  <a:moveTo>
                    <a:pt x="663" y="89"/>
                  </a:moveTo>
                  <a:cubicBezTo>
                    <a:pt x="675" y="102"/>
                    <a:pt x="682" y="120"/>
                    <a:pt x="682" y="143"/>
                  </a:cubicBezTo>
                  <a:cubicBezTo>
                    <a:pt x="682" y="166"/>
                    <a:pt x="675" y="185"/>
                    <a:pt x="661" y="199"/>
                  </a:cubicBezTo>
                  <a:cubicBezTo>
                    <a:pt x="648" y="213"/>
                    <a:pt x="629" y="220"/>
                    <a:pt x="606" y="220"/>
                  </a:cubicBezTo>
                  <a:cubicBezTo>
                    <a:pt x="584" y="220"/>
                    <a:pt x="566" y="213"/>
                    <a:pt x="553" y="200"/>
                  </a:cubicBezTo>
                  <a:cubicBezTo>
                    <a:pt x="540" y="187"/>
                    <a:pt x="533" y="169"/>
                    <a:pt x="533" y="146"/>
                  </a:cubicBezTo>
                  <a:cubicBezTo>
                    <a:pt x="533" y="122"/>
                    <a:pt x="540" y="103"/>
                    <a:pt x="553" y="89"/>
                  </a:cubicBezTo>
                  <a:cubicBezTo>
                    <a:pt x="567" y="76"/>
                    <a:pt x="586" y="69"/>
                    <a:pt x="610" y="69"/>
                  </a:cubicBezTo>
                  <a:cubicBezTo>
                    <a:pt x="632" y="69"/>
                    <a:pt x="650" y="75"/>
                    <a:pt x="663" y="89"/>
                  </a:cubicBezTo>
                  <a:close/>
                  <a:moveTo>
                    <a:pt x="646" y="144"/>
                  </a:moveTo>
                  <a:cubicBezTo>
                    <a:pt x="646" y="129"/>
                    <a:pt x="643" y="117"/>
                    <a:pt x="636" y="109"/>
                  </a:cubicBezTo>
                  <a:cubicBezTo>
                    <a:pt x="629" y="101"/>
                    <a:pt x="620" y="97"/>
                    <a:pt x="608" y="97"/>
                  </a:cubicBezTo>
                  <a:cubicBezTo>
                    <a:pt x="596" y="97"/>
                    <a:pt x="586" y="101"/>
                    <a:pt x="579" y="109"/>
                  </a:cubicBezTo>
                  <a:cubicBezTo>
                    <a:pt x="572" y="118"/>
                    <a:pt x="568" y="130"/>
                    <a:pt x="568" y="145"/>
                  </a:cubicBezTo>
                  <a:cubicBezTo>
                    <a:pt x="568" y="160"/>
                    <a:pt x="572" y="172"/>
                    <a:pt x="579" y="180"/>
                  </a:cubicBezTo>
                  <a:cubicBezTo>
                    <a:pt x="586" y="188"/>
                    <a:pt x="596" y="192"/>
                    <a:pt x="608" y="192"/>
                  </a:cubicBezTo>
                  <a:cubicBezTo>
                    <a:pt x="621" y="192"/>
                    <a:pt x="630" y="188"/>
                    <a:pt x="637" y="180"/>
                  </a:cubicBezTo>
                  <a:cubicBezTo>
                    <a:pt x="643" y="172"/>
                    <a:pt x="646" y="160"/>
                    <a:pt x="646" y="144"/>
                  </a:cubicBezTo>
                  <a:close/>
                  <a:moveTo>
                    <a:pt x="757" y="132"/>
                  </a:moveTo>
                  <a:cubicBezTo>
                    <a:pt x="746" y="128"/>
                    <a:pt x="739" y="124"/>
                    <a:pt x="737" y="121"/>
                  </a:cubicBezTo>
                  <a:cubicBezTo>
                    <a:pt x="734" y="119"/>
                    <a:pt x="732" y="115"/>
                    <a:pt x="732" y="110"/>
                  </a:cubicBezTo>
                  <a:cubicBezTo>
                    <a:pt x="732" y="106"/>
                    <a:pt x="734" y="103"/>
                    <a:pt x="738" y="100"/>
                  </a:cubicBezTo>
                  <a:cubicBezTo>
                    <a:pt x="741" y="97"/>
                    <a:pt x="746" y="96"/>
                    <a:pt x="752" y="96"/>
                  </a:cubicBezTo>
                  <a:cubicBezTo>
                    <a:pt x="758" y="96"/>
                    <a:pt x="764" y="97"/>
                    <a:pt x="770" y="98"/>
                  </a:cubicBezTo>
                  <a:cubicBezTo>
                    <a:pt x="776" y="100"/>
                    <a:pt x="781" y="103"/>
                    <a:pt x="785" y="105"/>
                  </a:cubicBezTo>
                  <a:cubicBezTo>
                    <a:pt x="786" y="106"/>
                    <a:pt x="786" y="106"/>
                    <a:pt x="786" y="106"/>
                  </a:cubicBezTo>
                  <a:cubicBezTo>
                    <a:pt x="786" y="75"/>
                    <a:pt x="786" y="75"/>
                    <a:pt x="786" y="75"/>
                  </a:cubicBezTo>
                  <a:cubicBezTo>
                    <a:pt x="786" y="75"/>
                    <a:pt x="786" y="75"/>
                    <a:pt x="786" y="75"/>
                  </a:cubicBezTo>
                  <a:cubicBezTo>
                    <a:pt x="782" y="73"/>
                    <a:pt x="777" y="72"/>
                    <a:pt x="770" y="70"/>
                  </a:cubicBezTo>
                  <a:cubicBezTo>
                    <a:pt x="764" y="69"/>
                    <a:pt x="758" y="69"/>
                    <a:pt x="753" y="69"/>
                  </a:cubicBezTo>
                  <a:cubicBezTo>
                    <a:pt x="737" y="69"/>
                    <a:pt x="724" y="73"/>
                    <a:pt x="714" y="81"/>
                  </a:cubicBezTo>
                  <a:cubicBezTo>
                    <a:pt x="703" y="89"/>
                    <a:pt x="698" y="100"/>
                    <a:pt x="698" y="113"/>
                  </a:cubicBezTo>
                  <a:cubicBezTo>
                    <a:pt x="698" y="120"/>
                    <a:pt x="699" y="126"/>
                    <a:pt x="701" y="131"/>
                  </a:cubicBezTo>
                  <a:cubicBezTo>
                    <a:pt x="704" y="136"/>
                    <a:pt x="707" y="141"/>
                    <a:pt x="712" y="144"/>
                  </a:cubicBezTo>
                  <a:cubicBezTo>
                    <a:pt x="716" y="148"/>
                    <a:pt x="723" y="152"/>
                    <a:pt x="733" y="156"/>
                  </a:cubicBezTo>
                  <a:cubicBezTo>
                    <a:pt x="740" y="159"/>
                    <a:pt x="746" y="162"/>
                    <a:pt x="750" y="164"/>
                  </a:cubicBezTo>
                  <a:cubicBezTo>
                    <a:pt x="754" y="166"/>
                    <a:pt x="756" y="168"/>
                    <a:pt x="758" y="171"/>
                  </a:cubicBezTo>
                  <a:cubicBezTo>
                    <a:pt x="759" y="173"/>
                    <a:pt x="760" y="175"/>
                    <a:pt x="760" y="179"/>
                  </a:cubicBezTo>
                  <a:cubicBezTo>
                    <a:pt x="760" y="188"/>
                    <a:pt x="753" y="193"/>
                    <a:pt x="738" y="193"/>
                  </a:cubicBezTo>
                  <a:cubicBezTo>
                    <a:pt x="732" y="193"/>
                    <a:pt x="726" y="192"/>
                    <a:pt x="719" y="190"/>
                  </a:cubicBezTo>
                  <a:cubicBezTo>
                    <a:pt x="712" y="187"/>
                    <a:pt x="705" y="184"/>
                    <a:pt x="700" y="180"/>
                  </a:cubicBezTo>
                  <a:cubicBezTo>
                    <a:pt x="698" y="179"/>
                    <a:pt x="698" y="179"/>
                    <a:pt x="698" y="179"/>
                  </a:cubicBezTo>
                  <a:cubicBezTo>
                    <a:pt x="698" y="212"/>
                    <a:pt x="698" y="212"/>
                    <a:pt x="698" y="212"/>
                  </a:cubicBezTo>
                  <a:cubicBezTo>
                    <a:pt x="699" y="212"/>
                    <a:pt x="699" y="212"/>
                    <a:pt x="699" y="212"/>
                  </a:cubicBezTo>
                  <a:cubicBezTo>
                    <a:pt x="703" y="215"/>
                    <a:pt x="710" y="216"/>
                    <a:pt x="717" y="218"/>
                  </a:cubicBezTo>
                  <a:cubicBezTo>
                    <a:pt x="724" y="219"/>
                    <a:pt x="731" y="220"/>
                    <a:pt x="736" y="220"/>
                  </a:cubicBezTo>
                  <a:cubicBezTo>
                    <a:pt x="754" y="220"/>
                    <a:pt x="768" y="216"/>
                    <a:pt x="778" y="208"/>
                  </a:cubicBezTo>
                  <a:cubicBezTo>
                    <a:pt x="789" y="199"/>
                    <a:pt x="794" y="188"/>
                    <a:pt x="794" y="175"/>
                  </a:cubicBezTo>
                  <a:cubicBezTo>
                    <a:pt x="794" y="165"/>
                    <a:pt x="791" y="157"/>
                    <a:pt x="786" y="150"/>
                  </a:cubicBezTo>
                  <a:cubicBezTo>
                    <a:pt x="780" y="143"/>
                    <a:pt x="770" y="137"/>
                    <a:pt x="757" y="132"/>
                  </a:cubicBezTo>
                  <a:close/>
                  <a:moveTo>
                    <a:pt x="938" y="89"/>
                  </a:moveTo>
                  <a:cubicBezTo>
                    <a:pt x="951" y="102"/>
                    <a:pt x="957" y="120"/>
                    <a:pt x="957" y="143"/>
                  </a:cubicBezTo>
                  <a:cubicBezTo>
                    <a:pt x="957" y="166"/>
                    <a:pt x="951" y="185"/>
                    <a:pt x="937" y="199"/>
                  </a:cubicBezTo>
                  <a:cubicBezTo>
                    <a:pt x="924" y="213"/>
                    <a:pt x="905" y="220"/>
                    <a:pt x="882" y="220"/>
                  </a:cubicBezTo>
                  <a:cubicBezTo>
                    <a:pt x="860" y="220"/>
                    <a:pt x="842" y="213"/>
                    <a:pt x="829" y="200"/>
                  </a:cubicBezTo>
                  <a:cubicBezTo>
                    <a:pt x="816" y="187"/>
                    <a:pt x="809" y="169"/>
                    <a:pt x="809" y="146"/>
                  </a:cubicBezTo>
                  <a:cubicBezTo>
                    <a:pt x="809" y="122"/>
                    <a:pt x="816" y="103"/>
                    <a:pt x="829" y="89"/>
                  </a:cubicBezTo>
                  <a:cubicBezTo>
                    <a:pt x="843" y="76"/>
                    <a:pt x="862" y="69"/>
                    <a:pt x="885" y="69"/>
                  </a:cubicBezTo>
                  <a:cubicBezTo>
                    <a:pt x="908" y="69"/>
                    <a:pt x="926" y="75"/>
                    <a:pt x="938" y="89"/>
                  </a:cubicBezTo>
                  <a:close/>
                  <a:moveTo>
                    <a:pt x="922" y="144"/>
                  </a:moveTo>
                  <a:cubicBezTo>
                    <a:pt x="922" y="129"/>
                    <a:pt x="919" y="117"/>
                    <a:pt x="912" y="109"/>
                  </a:cubicBezTo>
                  <a:cubicBezTo>
                    <a:pt x="905" y="101"/>
                    <a:pt x="896" y="97"/>
                    <a:pt x="884" y="97"/>
                  </a:cubicBezTo>
                  <a:cubicBezTo>
                    <a:pt x="871" y="97"/>
                    <a:pt x="862" y="101"/>
                    <a:pt x="855" y="109"/>
                  </a:cubicBezTo>
                  <a:cubicBezTo>
                    <a:pt x="848" y="118"/>
                    <a:pt x="844" y="130"/>
                    <a:pt x="844" y="145"/>
                  </a:cubicBezTo>
                  <a:cubicBezTo>
                    <a:pt x="844" y="160"/>
                    <a:pt x="848" y="172"/>
                    <a:pt x="855" y="180"/>
                  </a:cubicBezTo>
                  <a:cubicBezTo>
                    <a:pt x="862" y="188"/>
                    <a:pt x="871" y="192"/>
                    <a:pt x="884" y="192"/>
                  </a:cubicBezTo>
                  <a:cubicBezTo>
                    <a:pt x="896" y="192"/>
                    <a:pt x="906" y="188"/>
                    <a:pt x="912" y="180"/>
                  </a:cubicBezTo>
                  <a:cubicBezTo>
                    <a:pt x="919" y="172"/>
                    <a:pt x="922" y="160"/>
                    <a:pt x="922" y="144"/>
                  </a:cubicBezTo>
                  <a:close/>
                  <a:moveTo>
                    <a:pt x="1139" y="100"/>
                  </a:moveTo>
                  <a:cubicBezTo>
                    <a:pt x="1139" y="72"/>
                    <a:pt x="1139" y="72"/>
                    <a:pt x="1139" y="72"/>
                  </a:cubicBezTo>
                  <a:cubicBezTo>
                    <a:pt x="1104" y="72"/>
                    <a:pt x="1104" y="72"/>
                    <a:pt x="1104" y="72"/>
                  </a:cubicBezTo>
                  <a:cubicBezTo>
                    <a:pt x="1104" y="29"/>
                    <a:pt x="1104" y="29"/>
                    <a:pt x="1104" y="29"/>
                  </a:cubicBezTo>
                  <a:cubicBezTo>
                    <a:pt x="1103" y="29"/>
                    <a:pt x="1103" y="29"/>
                    <a:pt x="1103" y="29"/>
                  </a:cubicBezTo>
                  <a:cubicBezTo>
                    <a:pt x="1071" y="39"/>
                    <a:pt x="1071" y="39"/>
                    <a:pt x="1071" y="39"/>
                  </a:cubicBezTo>
                  <a:cubicBezTo>
                    <a:pt x="1070" y="40"/>
                    <a:pt x="1070" y="40"/>
                    <a:pt x="1070" y="40"/>
                  </a:cubicBezTo>
                  <a:cubicBezTo>
                    <a:pt x="1070" y="72"/>
                    <a:pt x="1070" y="72"/>
                    <a:pt x="1070" y="72"/>
                  </a:cubicBezTo>
                  <a:cubicBezTo>
                    <a:pt x="1019" y="72"/>
                    <a:pt x="1019" y="72"/>
                    <a:pt x="1019" y="72"/>
                  </a:cubicBezTo>
                  <a:cubicBezTo>
                    <a:pt x="1019" y="54"/>
                    <a:pt x="1019" y="54"/>
                    <a:pt x="1019" y="54"/>
                  </a:cubicBezTo>
                  <a:cubicBezTo>
                    <a:pt x="1019" y="46"/>
                    <a:pt x="1021" y="39"/>
                    <a:pt x="1025" y="35"/>
                  </a:cubicBezTo>
                  <a:cubicBezTo>
                    <a:pt x="1028" y="30"/>
                    <a:pt x="1034" y="28"/>
                    <a:pt x="1040" y="28"/>
                  </a:cubicBezTo>
                  <a:cubicBezTo>
                    <a:pt x="1045" y="28"/>
                    <a:pt x="1050" y="29"/>
                    <a:pt x="1055" y="32"/>
                  </a:cubicBezTo>
                  <a:cubicBezTo>
                    <a:pt x="1057" y="32"/>
                    <a:pt x="1057" y="32"/>
                    <a:pt x="1057" y="32"/>
                  </a:cubicBezTo>
                  <a:cubicBezTo>
                    <a:pt x="1057" y="3"/>
                    <a:pt x="1057" y="3"/>
                    <a:pt x="1057" y="3"/>
                  </a:cubicBezTo>
                  <a:cubicBezTo>
                    <a:pt x="1056" y="3"/>
                    <a:pt x="1056" y="3"/>
                    <a:pt x="1056" y="3"/>
                  </a:cubicBezTo>
                  <a:cubicBezTo>
                    <a:pt x="1051" y="1"/>
                    <a:pt x="1045" y="0"/>
                    <a:pt x="1037" y="0"/>
                  </a:cubicBezTo>
                  <a:cubicBezTo>
                    <a:pt x="1027" y="0"/>
                    <a:pt x="1018" y="3"/>
                    <a:pt x="1010" y="7"/>
                  </a:cubicBezTo>
                  <a:cubicBezTo>
                    <a:pt x="1002" y="11"/>
                    <a:pt x="996" y="17"/>
                    <a:pt x="991" y="25"/>
                  </a:cubicBezTo>
                  <a:cubicBezTo>
                    <a:pt x="987" y="33"/>
                    <a:pt x="985" y="42"/>
                    <a:pt x="985" y="52"/>
                  </a:cubicBezTo>
                  <a:cubicBezTo>
                    <a:pt x="985" y="72"/>
                    <a:pt x="985" y="72"/>
                    <a:pt x="985" y="72"/>
                  </a:cubicBezTo>
                  <a:cubicBezTo>
                    <a:pt x="961" y="72"/>
                    <a:pt x="961" y="72"/>
                    <a:pt x="961" y="72"/>
                  </a:cubicBezTo>
                  <a:cubicBezTo>
                    <a:pt x="961" y="100"/>
                    <a:pt x="961" y="100"/>
                    <a:pt x="961" y="100"/>
                  </a:cubicBezTo>
                  <a:cubicBezTo>
                    <a:pt x="985" y="100"/>
                    <a:pt x="985" y="100"/>
                    <a:pt x="985" y="100"/>
                  </a:cubicBezTo>
                  <a:cubicBezTo>
                    <a:pt x="985" y="217"/>
                    <a:pt x="985" y="217"/>
                    <a:pt x="985" y="217"/>
                  </a:cubicBezTo>
                  <a:cubicBezTo>
                    <a:pt x="1019" y="217"/>
                    <a:pt x="1019" y="217"/>
                    <a:pt x="1019" y="217"/>
                  </a:cubicBezTo>
                  <a:cubicBezTo>
                    <a:pt x="1019" y="100"/>
                    <a:pt x="1019" y="100"/>
                    <a:pt x="1019" y="100"/>
                  </a:cubicBezTo>
                  <a:cubicBezTo>
                    <a:pt x="1070" y="100"/>
                    <a:pt x="1070" y="100"/>
                    <a:pt x="1070" y="100"/>
                  </a:cubicBezTo>
                  <a:cubicBezTo>
                    <a:pt x="1070" y="174"/>
                    <a:pt x="1070" y="174"/>
                    <a:pt x="1070" y="174"/>
                  </a:cubicBezTo>
                  <a:cubicBezTo>
                    <a:pt x="1070" y="205"/>
                    <a:pt x="1084" y="220"/>
                    <a:pt x="1113" y="220"/>
                  </a:cubicBezTo>
                  <a:cubicBezTo>
                    <a:pt x="1118" y="220"/>
                    <a:pt x="1122" y="220"/>
                    <a:pt x="1127" y="219"/>
                  </a:cubicBezTo>
                  <a:cubicBezTo>
                    <a:pt x="1133" y="217"/>
                    <a:pt x="1136" y="216"/>
                    <a:pt x="1138" y="215"/>
                  </a:cubicBezTo>
                  <a:cubicBezTo>
                    <a:pt x="1139" y="215"/>
                    <a:pt x="1139" y="215"/>
                    <a:pt x="1139" y="215"/>
                  </a:cubicBezTo>
                  <a:cubicBezTo>
                    <a:pt x="1139" y="187"/>
                    <a:pt x="1139" y="187"/>
                    <a:pt x="1139" y="187"/>
                  </a:cubicBezTo>
                  <a:cubicBezTo>
                    <a:pt x="1137" y="188"/>
                    <a:pt x="1137" y="188"/>
                    <a:pt x="1137" y="188"/>
                  </a:cubicBezTo>
                  <a:cubicBezTo>
                    <a:pt x="1135" y="189"/>
                    <a:pt x="1133" y="190"/>
                    <a:pt x="1130" y="191"/>
                  </a:cubicBezTo>
                  <a:cubicBezTo>
                    <a:pt x="1127" y="192"/>
                    <a:pt x="1125" y="192"/>
                    <a:pt x="1123" y="192"/>
                  </a:cubicBezTo>
                  <a:cubicBezTo>
                    <a:pt x="1117" y="192"/>
                    <a:pt x="1112" y="190"/>
                    <a:pt x="1109" y="187"/>
                  </a:cubicBezTo>
                  <a:cubicBezTo>
                    <a:pt x="1106" y="183"/>
                    <a:pt x="1104" y="177"/>
                    <a:pt x="1104" y="168"/>
                  </a:cubicBezTo>
                  <a:cubicBezTo>
                    <a:pt x="1104" y="100"/>
                    <a:pt x="1104" y="100"/>
                    <a:pt x="1104" y="100"/>
                  </a:cubicBezTo>
                  <a:lnTo>
                    <a:pt x="1139" y="100"/>
                  </a:lnTo>
                  <a:close/>
                </a:path>
              </a:pathLst>
            </a:custGeom>
            <a:solidFill>
              <a:srgbClr val="767676"/>
            </a:solidFill>
            <a:ln>
              <a:noFill/>
            </a:ln>
          </p:spPr>
          <p:txBody>
            <a:bodyPr vert="horz" wrap="square" lIns="91440" tIns="45720" rIns="91440" bIns="45720" numCol="1" anchor="t" anchorCtr="0" compatLnSpc="1">
              <a:prstTxWarp prst="textNoShape">
                <a:avLst/>
              </a:prstTxWarp>
            </a:bodyPr>
            <a:lstStyle/>
            <a:p>
              <a:endParaRPr lang="en-US" sz="1765"/>
            </a:p>
          </p:txBody>
        </p:sp>
      </p:grpSp>
    </p:spTree>
    <p:extLst>
      <p:ext uri="{BB962C8B-B14F-4D97-AF65-F5344CB8AC3E}">
        <p14:creationId xmlns:p14="http://schemas.microsoft.com/office/powerpoint/2010/main" val="4206230540"/>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Title &amp; 2-color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2"/>
                    </a:gs>
                    <a:gs pos="99000">
                      <a:schemeClr val="tx2"/>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871220005"/>
      </p:ext>
    </p:extLst>
  </p:cSld>
  <p:clrMapOvr>
    <a:masterClrMapping/>
  </p:clrMapOvr>
  <p:transition>
    <p:fade/>
  </p:transition>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itle &amp;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Text Placeholder 5"/>
          <p:cNvSpPr>
            <a:spLocks noGrp="1"/>
          </p:cNvSpPr>
          <p:nvPr>
            <p:ph type="body" sz="quarter" idx="10"/>
          </p:nvPr>
        </p:nvSpPr>
        <p:spPr>
          <a:xfrm>
            <a:off x="269239" y="1189177"/>
            <a:ext cx="11653523" cy="1985641"/>
          </a:xfrm>
        </p:spPr>
        <p:txBody>
          <a:bodyPr/>
          <a:lstStyle>
            <a:lvl1pPr marL="0" indent="0">
              <a:buNone/>
              <a:defRPr>
                <a:gradFill>
                  <a:gsLst>
                    <a:gs pos="1250">
                      <a:schemeClr val="tx1"/>
                    </a:gs>
                    <a:gs pos="99000">
                      <a:schemeClr val="tx1"/>
                    </a:gs>
                  </a:gsLst>
                  <a:lin ang="5400000" scaled="0"/>
                </a:gradFill>
              </a:defRPr>
            </a:lvl1pPr>
            <a:lvl2pPr marL="0" indent="0">
              <a:buFontTx/>
              <a:buNone/>
              <a:defRPr sz="1961"/>
            </a:lvl2pPr>
            <a:lvl3pPr marL="224097" indent="0">
              <a:buNone/>
              <a:defRPr/>
            </a:lvl3pPr>
            <a:lvl4pPr marL="448193" indent="0">
              <a:buNone/>
              <a:defRPr/>
            </a:lvl4pPr>
            <a:lvl5pPr marL="672290" indent="0">
              <a:buNone/>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51889707"/>
      </p:ext>
    </p:extLst>
  </p:cSld>
  <p:clrMapOvr>
    <a:masterClrMapping/>
  </p:clrMapOvr>
  <p:transition>
    <p:fade/>
  </p:transition>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itle and Content 1st level color tex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gradFill>
                  <a:gsLst>
                    <a:gs pos="1250">
                      <a:schemeClr val="tx2"/>
                    </a:gs>
                    <a:gs pos="99000">
                      <a:schemeClr val="tx2"/>
                    </a:gs>
                  </a:gsLst>
                  <a:lin ang="5400000" scaled="0"/>
                </a:gradFill>
              </a:defRPr>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56007394"/>
      </p:ext>
    </p:extLst>
  </p:cSld>
  <p:clrMapOvr>
    <a:masterClrMapping/>
  </p:clrMapOvr>
  <p:transition>
    <p:fade/>
  </p:transition>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69239" y="1189177"/>
            <a:ext cx="11653523" cy="1985641"/>
          </a:xfrm>
        </p:spPr>
        <p:txBody>
          <a:bodyPr>
            <a:spAutoFit/>
          </a:bodyPr>
          <a:lstStyle>
            <a:lvl1pPr>
              <a:defRPr sz="3529"/>
            </a:lvl1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239394746"/>
      </p:ext>
    </p:extLst>
  </p:cSld>
  <p:clrMapOvr>
    <a:masterClrMapping/>
  </p:clrMapOvr>
  <p:transition>
    <p:fade/>
  </p:transition>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wo Column 2-color Non-bullete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34697"/>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34697"/>
          </a:xfrm>
        </p:spPr>
        <p:txBody>
          <a:bodyPr wrap="square">
            <a:spAutoFit/>
          </a:bodyPr>
          <a:lstStyle>
            <a:lvl1pPr marL="0" indent="0">
              <a:spcBef>
                <a:spcPts val="1200"/>
              </a:spcBef>
              <a:buClr>
                <a:schemeClr val="tx1"/>
              </a:buClr>
              <a:buFont typeface="Wingdings" pitchFamily="2" charset="2"/>
              <a:buNone/>
              <a:defRPr sz="3529">
                <a:gradFill>
                  <a:gsLst>
                    <a:gs pos="1250">
                      <a:schemeClr val="tx2"/>
                    </a:gs>
                    <a:gs pos="99000">
                      <a:schemeClr val="tx2"/>
                    </a:gs>
                  </a:gsLst>
                  <a:lin ang="5400000" scaled="0"/>
                </a:gradFill>
              </a:defRPr>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2684559"/>
      </p:ext>
    </p:extLst>
  </p:cSld>
  <p:clrMapOvr>
    <a:masterClrMapping/>
  </p:clrMapOvr>
  <p:transition>
    <p:fade/>
  </p:transition>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Two Column Non-bulleted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346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34697"/>
          </a:xfrm>
        </p:spPr>
        <p:txBody>
          <a:bodyPr wrap="square">
            <a:spAutoFit/>
          </a:bodyPr>
          <a:lstStyle>
            <a:lvl1pPr marL="0" indent="0">
              <a:spcBef>
                <a:spcPts val="1200"/>
              </a:spcBef>
              <a:buClr>
                <a:schemeClr val="tx1"/>
              </a:buClr>
              <a:buFont typeface="Wingdings" pitchFamily="2" charset="2"/>
              <a:buNone/>
              <a:defRPr sz="3529"/>
            </a:lvl1pPr>
            <a:lvl2pPr marL="0" indent="0">
              <a:buNone/>
              <a:defRPr sz="1961"/>
            </a:lvl2pPr>
            <a:lvl3pPr marL="227209" indent="0">
              <a:buNone/>
              <a:tabLst/>
              <a:defRPr sz="1961"/>
            </a:lvl3pPr>
            <a:lvl4pPr marL="451306" indent="0">
              <a:buNone/>
              <a:defRPr/>
            </a:lvl4pPr>
            <a:lvl5pPr marL="672290" indent="0">
              <a:buNone/>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875658209"/>
      </p:ext>
    </p:extLst>
  </p:cSld>
  <p:clrMapOvr>
    <a:masterClrMapping/>
  </p:clrMapOvr>
  <p:transition>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39C7ED-3EB6-4E69-80EC-BB9C174638C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08CD743-4269-451C-B9CD-16E35FD3EB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EC9149B0-A069-4B2E-9E12-C9C8EE5F9609}"/>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2F99CBE-5D3C-4404-95CC-A00A1E431E9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81C3F09A-4DB3-47AB-A047-9DD3E710DB3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3E2BB69-348B-473C-8527-C70D705B909B}"/>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8" name="Footer Placeholder 7">
            <a:extLst>
              <a:ext uri="{FF2B5EF4-FFF2-40B4-BE49-F238E27FC236}">
                <a16:creationId xmlns:a16="http://schemas.microsoft.com/office/drawing/2014/main" id="{F8612FB8-DAE0-4192-9564-4DCD5247E82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B9FE832-04C3-4EB2-ABC8-FB13FECA0340}"/>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2363822520"/>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Two Column Bullet text 1st level color">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2"/>
              </a:buClr>
              <a:buFont typeface="Arial" pitchFamily="34" charset="0"/>
              <a:buChar char="•"/>
              <a:defRPr sz="3137">
                <a:gradFill>
                  <a:gsLst>
                    <a:gs pos="1250">
                      <a:schemeClr val="tx2"/>
                    </a:gs>
                    <a:gs pos="99000">
                      <a:schemeClr val="tx2"/>
                    </a:gs>
                  </a:gsLst>
                  <a:lin ang="5400000" scaled="0"/>
                </a:gradFill>
              </a:defRPr>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702871458"/>
      </p:ext>
    </p:extLst>
  </p:cSld>
  <p:clrMapOvr>
    <a:masterClrMapping/>
  </p:clrMapOvr>
  <p:transition>
    <p:fade/>
  </p:transition>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Two Column Bullet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Text Placeholder 3"/>
          <p:cNvSpPr>
            <a:spLocks noGrp="1"/>
          </p:cNvSpPr>
          <p:nvPr>
            <p:ph type="body" sz="quarter" idx="10"/>
          </p:nvPr>
        </p:nvSpPr>
        <p:spPr>
          <a:xfrm>
            <a:off x="269241"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3"/>
          <p:cNvSpPr>
            <a:spLocks noGrp="1"/>
          </p:cNvSpPr>
          <p:nvPr>
            <p:ph type="body" sz="quarter" idx="11"/>
          </p:nvPr>
        </p:nvSpPr>
        <p:spPr>
          <a:xfrm>
            <a:off x="6544214" y="1189176"/>
            <a:ext cx="5378548" cy="1946751"/>
          </a:xfrm>
        </p:spPr>
        <p:txBody>
          <a:bodyPr wrap="square">
            <a:spAutoFit/>
          </a:bodyPr>
          <a:lstStyle>
            <a:lvl1pPr marL="281677" indent="-281677">
              <a:spcBef>
                <a:spcPts val="1200"/>
              </a:spcBef>
              <a:buClr>
                <a:schemeClr val="tx1"/>
              </a:buClr>
              <a:buFont typeface="Arial" pitchFamily="34" charset="0"/>
              <a:buChar char="•"/>
              <a:defRPr sz="3137"/>
            </a:lvl1pPr>
            <a:lvl2pPr marL="520702" indent="-228601">
              <a:defRPr sz="2353"/>
            </a:lvl2pPr>
            <a:lvl3pPr marL="685803" indent="-165101">
              <a:tabLst/>
              <a:defRPr sz="1961"/>
            </a:lvl3pPr>
            <a:lvl4pPr marL="863603" indent="-177801">
              <a:defRPr/>
            </a:lvl4pPr>
            <a:lvl5pPr marL="1028704" indent="-165101">
              <a:tabLst/>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504209426"/>
      </p:ext>
    </p:extLst>
  </p:cSld>
  <p:clrMapOvr>
    <a:masterClrMapping/>
  </p:clrMapOvr>
  <p:transition>
    <p:fade/>
  </p:transition>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00765436"/>
      </p:ext>
    </p:extLst>
  </p:cSld>
  <p:clrMapOvr>
    <a:masterClrMapping/>
  </p:clrMapOvr>
  <p:transition>
    <p:fade/>
  </p:transition>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Demo slide">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sz="7058" spc="-98" baseline="0">
                <a:gradFill>
                  <a:gsLst>
                    <a:gs pos="0">
                      <a:schemeClr val="tx1"/>
                    </a:gs>
                    <a:gs pos="100000">
                      <a:schemeClr val="tx1"/>
                    </a:gs>
                  </a:gsLst>
                  <a:lin ang="5400000" scaled="0"/>
                </a:gradFill>
              </a:defRPr>
            </a:lvl1pPr>
          </a:lstStyle>
          <a:p>
            <a:r>
              <a:rPr lang="en-US" dirty="0"/>
              <a:t>Demo title</a:t>
            </a:r>
          </a:p>
        </p:txBody>
      </p:sp>
      <p:sp>
        <p:nvSpPr>
          <p:cNvPr id="5" name="Text Placeholder 4"/>
          <p:cNvSpPr>
            <a:spLocks noGrp="1"/>
          </p:cNvSpPr>
          <p:nvPr>
            <p:ph type="body" sz="quarter" idx="12" hasCustomPrompt="1"/>
          </p:nvPr>
        </p:nvSpPr>
        <p:spPr>
          <a:xfrm>
            <a:off x="269240" y="3877277"/>
            <a:ext cx="9860674" cy="1793881"/>
          </a:xfrm>
          <a:noFill/>
        </p:spPr>
        <p:txBody>
          <a:bodyPr lIns="182880" tIns="146304" rIns="182880" bIns="146304">
            <a:noAutofit/>
          </a:bodyPr>
          <a:lstStyle>
            <a:lvl1pPr marL="0" indent="0">
              <a:spcBef>
                <a:spcPts val="0"/>
              </a:spcBef>
              <a:buNone/>
              <a:defRPr sz="3529" spc="0" baseline="0">
                <a:gradFill>
                  <a:gsLst>
                    <a:gs pos="0">
                      <a:schemeClr val="tx1"/>
                    </a:gs>
                    <a:gs pos="100000">
                      <a:schemeClr val="tx1"/>
                    </a:gs>
                  </a:gsLst>
                  <a:lin ang="5400000" scaled="0"/>
                </a:gradFill>
                <a:latin typeface="+mj-lt"/>
              </a:defRPr>
            </a:lvl1pPr>
          </a:lstStyle>
          <a:p>
            <a:pPr lvl="0"/>
            <a:r>
              <a:rPr lang="en-US" dirty="0"/>
              <a:t>Speaker Name</a:t>
            </a:r>
          </a:p>
        </p:txBody>
      </p:sp>
    </p:spTree>
    <p:extLst>
      <p:ext uri="{BB962C8B-B14F-4D97-AF65-F5344CB8AC3E}">
        <p14:creationId xmlns:p14="http://schemas.microsoft.com/office/powerpoint/2010/main" val="72695261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Video slide">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40" y="1186356"/>
            <a:ext cx="9859116" cy="2697988"/>
          </a:xfrm>
          <a:noFill/>
        </p:spPr>
        <p:txBody>
          <a:bodyPr tIns="91440" bIns="91440" anchor="t" anchorCtr="0"/>
          <a:lstStyle>
            <a:lvl1pPr>
              <a:defRPr lang="en-US" sz="7058" b="0" kern="1200" cap="none" spc="-98" baseline="0" dirty="0">
                <a:ln w="3175">
                  <a:noFill/>
                </a:ln>
                <a:gradFill>
                  <a:gsLst>
                    <a:gs pos="0">
                      <a:schemeClr val="tx1"/>
                    </a:gs>
                    <a:gs pos="100000">
                      <a:schemeClr val="tx1"/>
                    </a:gs>
                  </a:gsLst>
                  <a:lin ang="5400000" scaled="0"/>
                </a:gradFill>
                <a:effectLst/>
                <a:latin typeface="+mj-lt"/>
                <a:ea typeface="+mn-ea"/>
                <a:cs typeface="Segoe UI" pitchFamily="34" charset="0"/>
              </a:defRPr>
            </a:lvl1pPr>
          </a:lstStyle>
          <a:p>
            <a:r>
              <a:rPr lang="en-US" dirty="0"/>
              <a:t>Video title</a:t>
            </a:r>
          </a:p>
        </p:txBody>
      </p:sp>
    </p:spTree>
    <p:extLst>
      <p:ext uri="{BB962C8B-B14F-4D97-AF65-F5344CB8AC3E}">
        <p14:creationId xmlns:p14="http://schemas.microsoft.com/office/powerpoint/2010/main" val="153071604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Section Title Accent Color 1">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40184653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Section Title Accent Color 2">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86429384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Section Title Accent Color 3">
    <p:bg>
      <p:bgPr>
        <a:solidFill>
          <a:schemeClr val="accent3"/>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269239" y="2084172"/>
            <a:ext cx="11653523" cy="1158793"/>
          </a:xfrm>
          <a:noFill/>
        </p:spPr>
        <p:txBody>
          <a:bodyPr tIns="91440" bIns="91440" anchor="t" anchorCtr="0">
            <a:spAutoFit/>
          </a:bodyPr>
          <a:lstStyle>
            <a:lvl1pPr>
              <a:defRPr sz="7058" spc="-98" baseline="0">
                <a:gradFill>
                  <a:gsLst>
                    <a:gs pos="100000">
                      <a:schemeClr val="tx1"/>
                    </a:gs>
                    <a:gs pos="0">
                      <a:schemeClr val="tx1"/>
                    </a:gs>
                  </a:gsLst>
                  <a:lin ang="5400000" scaled="0"/>
                </a:gradFill>
              </a:defRPr>
            </a:lvl1pPr>
          </a:lstStyle>
          <a:p>
            <a:r>
              <a:rPr lang="en-US" dirty="0"/>
              <a:t>Section title</a:t>
            </a:r>
          </a:p>
        </p:txBody>
      </p:sp>
    </p:spTree>
    <p:extLst>
      <p:ext uri="{BB962C8B-B14F-4D97-AF65-F5344CB8AC3E}">
        <p14:creationId xmlns:p14="http://schemas.microsoft.com/office/powerpoint/2010/main" val="2033176082"/>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0715342"/>
      </p:ext>
    </p:extLst>
  </p:cSld>
  <p:clrMapOvr>
    <a:masterClrMapping/>
  </p:clrMapOvr>
  <p:transition>
    <p:fade/>
  </p:transition>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Blank Accent Color 1">
    <p:bg>
      <p:bgPr>
        <a:solidFill>
          <a:schemeClr val="accent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3595910"/>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13168A-7D14-4F14-AE16-E746613A115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33B17D2-F9E1-402B-8C92-91D437963D47}"/>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4" name="Footer Placeholder 3">
            <a:extLst>
              <a:ext uri="{FF2B5EF4-FFF2-40B4-BE49-F238E27FC236}">
                <a16:creationId xmlns:a16="http://schemas.microsoft.com/office/drawing/2014/main" id="{8FF5FC7E-65D2-4796-B9CA-CAE31FDCB9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032B014-16BE-4EC5-8EC6-96C9AF4536A0}"/>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898241378"/>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Blank Accent Color 2">
    <p:bg>
      <p:bgPr>
        <a:solidFill>
          <a:schemeClr val="accent2"/>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4696286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Accent Color 3">
    <p:bg>
      <p:bgPr>
        <a:solidFill>
          <a:schemeClr val="accent3"/>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93971656"/>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Developer Code Layou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lvl1pPr>
          </a:lstStyle>
          <a:p>
            <a:r>
              <a:rPr lang="en-US" dirty="0"/>
              <a:t>Slide for developer code</a:t>
            </a:r>
          </a:p>
        </p:txBody>
      </p:sp>
      <p:sp>
        <p:nvSpPr>
          <p:cNvPr id="3" name="Rectangle 2"/>
          <p:cNvSpPr/>
          <p:nvPr userDrawn="1"/>
        </p:nvSpPr>
        <p:spPr bwMode="hidden">
          <a:xfrm>
            <a:off x="1" y="1189176"/>
            <a:ext cx="12192000" cy="5668824"/>
          </a:xfrm>
          <a:prstGeom prst="rect">
            <a:avLst/>
          </a:prstGeom>
          <a:solidFill>
            <a:srgbClr val="FFFFFF"/>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45722" tIns="45722" rIns="45722" bIns="45722" numCol="1" spcCol="0" rtlCol="0" fromWordArt="0" anchor="ctr" anchorCtr="0" forceAA="0" compatLnSpc="1">
            <a:prstTxWarp prst="textNoShape">
              <a:avLst/>
            </a:prstTxWarp>
            <a:noAutofit/>
          </a:bodyPr>
          <a:lstStyle/>
          <a:p>
            <a:pPr algn="ctr" defTabSz="914102" fontAlgn="base">
              <a:spcBef>
                <a:spcPct val="0"/>
              </a:spcBef>
              <a:spcAft>
                <a:spcPct val="0"/>
              </a:spcAft>
            </a:pPr>
            <a:endParaRPr lang="en-US" sz="1765" dirty="0">
              <a:gradFill>
                <a:gsLst>
                  <a:gs pos="0">
                    <a:srgbClr val="FFFFFF"/>
                  </a:gs>
                  <a:gs pos="100000">
                    <a:srgbClr val="FFFFFF"/>
                  </a:gs>
                </a:gsLst>
                <a:lin ang="5400000" scaled="0"/>
              </a:gradFill>
              <a:ea typeface="Segoe UI" pitchFamily="34" charset="0"/>
              <a:cs typeface="Segoe UI" pitchFamily="34" charset="0"/>
            </a:endParaRPr>
          </a:p>
        </p:txBody>
      </p:sp>
      <p:sp>
        <p:nvSpPr>
          <p:cNvPr id="5" name="Text Placeholder 4"/>
          <p:cNvSpPr>
            <a:spLocks noGrp="1"/>
          </p:cNvSpPr>
          <p:nvPr>
            <p:ph type="body" sz="quarter" idx="10"/>
          </p:nvPr>
        </p:nvSpPr>
        <p:spPr>
          <a:xfrm>
            <a:off x="269239" y="1197322"/>
            <a:ext cx="11653522" cy="1956973"/>
          </a:xfrm>
        </p:spPr>
        <p:txBody>
          <a:bodyPr/>
          <a:lstStyle>
            <a:lvl1pPr marL="0" indent="0">
              <a:buNone/>
              <a:defRPr sz="3235">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1pPr>
            <a:lvl2pPr marL="33972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2pPr>
            <a:lvl3pPr marL="573090"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3pPr>
            <a:lvl4pPr marL="798516"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4pPr>
            <a:lvl5pPr marL="1030292" indent="0">
              <a:buNone/>
              <a:defRPr>
                <a:gradFill>
                  <a:gsLst>
                    <a:gs pos="1250">
                      <a:srgbClr val="000000"/>
                    </a:gs>
                    <a:gs pos="100000">
                      <a:srgbClr val="000000"/>
                    </a:gs>
                  </a:gsLst>
                  <a:lin ang="5400000" scaled="0"/>
                </a:gradFill>
                <a:latin typeface="Consolas" panose="020B0609020204030204" pitchFamily="49" charset="0"/>
                <a:cs typeface="Consolas" panose="020B0609020204030204" pitchFamily="49" charset="0"/>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05899672"/>
      </p:ext>
    </p:extLst>
  </p:cSld>
  <p:clrMapOvr>
    <a:masterClrMapping/>
  </p:clrMapOvr>
  <p:transition>
    <p:fade/>
  </p:transition>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Closing logo slide">
    <p:spTree>
      <p:nvGrpSpPr>
        <p:cNvPr id="1" name=""/>
        <p:cNvGrpSpPr/>
        <p:nvPr/>
      </p:nvGrpSpPr>
      <p:grpSpPr>
        <a:xfrm>
          <a:off x="0" y="0"/>
          <a:ext cx="0" cy="0"/>
          <a:chOff x="0" y="0"/>
          <a:chExt cx="0" cy="0"/>
        </a:xfrm>
      </p:grpSpPr>
      <p:sp>
        <p:nvSpPr>
          <p:cNvPr id="2" name="Text Box 3"/>
          <p:cNvSpPr txBox="1">
            <a:spLocks noChangeArrowheads="1"/>
          </p:cNvSpPr>
          <p:nvPr userDrawn="1"/>
        </p:nvSpPr>
        <p:spPr bwMode="blackWhite">
          <a:xfrm>
            <a:off x="269240" y="6170059"/>
            <a:ext cx="11623331" cy="395317"/>
          </a:xfrm>
          <a:prstGeom prst="rect">
            <a:avLst/>
          </a:prstGeom>
          <a:noFill/>
          <a:ln w="12700">
            <a:noFill/>
            <a:miter lim="800000"/>
            <a:headEnd type="none" w="sm" len="sm"/>
            <a:tailEnd type="none" w="sm" len="sm"/>
          </a:ln>
          <a:effectLst/>
        </p:spPr>
        <p:txBody>
          <a:bodyPr vert="horz" wrap="square" lIns="179285" tIns="143428" rIns="179285" bIns="143428" numCol="1" anchor="t" anchorCtr="0" compatLnSpc="1">
            <a:prstTxWarp prst="textNoShape">
              <a:avLst/>
            </a:prstTxWarp>
            <a:spAutoFit/>
          </a:bodyPr>
          <a:lstStyle/>
          <a:p>
            <a:pPr defTabSz="913924" eaLnBrk="0" hangingPunct="0"/>
            <a:r>
              <a:rPr lang="en-US" sz="686" dirty="0">
                <a:gradFill>
                  <a:gsLst>
                    <a:gs pos="0">
                      <a:schemeClr val="tx1"/>
                    </a:gs>
                    <a:gs pos="100000">
                      <a:schemeClr val="tx1"/>
                    </a:gs>
                  </a:gsLst>
                  <a:lin ang="5400000" scaled="0"/>
                </a:gradFill>
                <a:cs typeface="Segoe UI" pitchFamily="34" charset="0"/>
              </a:rPr>
              <a:t>© Microsoft Corporation. All rights reserved. </a:t>
            </a:r>
          </a:p>
        </p:txBody>
      </p:sp>
      <p:pic>
        <p:nvPicPr>
          <p:cNvPr id="3" name="Picture 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bwMode="invGray">
          <a:xfrm>
            <a:off x="450202" y="3083653"/>
            <a:ext cx="3223861" cy="690694"/>
          </a:xfrm>
          <a:prstGeom prst="rect">
            <a:avLst/>
          </a:prstGeom>
        </p:spPr>
      </p:pic>
    </p:spTree>
    <p:extLst>
      <p:ext uri="{BB962C8B-B14F-4D97-AF65-F5344CB8AC3E}">
        <p14:creationId xmlns:p14="http://schemas.microsoft.com/office/powerpoint/2010/main" val="4032767494"/>
      </p:ext>
    </p:extLst>
  </p:cSld>
  <p:clrMapOvr>
    <a:masterClrMapping/>
  </p:clrMapOvr>
  <p:transition>
    <p:fade/>
  </p:transition>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6" name="Text Placeholder 5"/>
          <p:cNvSpPr>
            <a:spLocks noGrp="1"/>
          </p:cNvSpPr>
          <p:nvPr>
            <p:ph type="body" sz="quarter" idx="10" hasCustomPrompt="1"/>
          </p:nvPr>
        </p:nvSpPr>
        <p:spPr bwMode="white">
          <a:xfrm>
            <a:off x="269239" y="1189177"/>
            <a:ext cx="11653523" cy="2396047"/>
          </a:xfrm>
          <a:prstGeom prst="rect">
            <a:avLst/>
          </a:prstGeom>
        </p:spPr>
        <p:txBody>
          <a:bodyPr/>
          <a:lstStyle>
            <a:lvl1pPr marL="284790" indent="-284790">
              <a:buClr>
                <a:schemeClr val="tx1"/>
              </a:buClr>
              <a:buSzPct val="90000"/>
              <a:buFont typeface="Arial" pitchFamily="34" charset="0"/>
              <a:buChar char="•"/>
              <a:defRPr sz="3529">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vl2pPr marL="560241" indent="-275453">
              <a:buClr>
                <a:schemeClr val="tx1"/>
              </a:buClr>
              <a:buSzPct val="90000"/>
              <a:buFont typeface="Arial" pitchFamily="34" charset="0"/>
              <a:buChar char="•"/>
              <a:defRPr sz="3137">
                <a:gradFill>
                  <a:gsLst>
                    <a:gs pos="1250">
                      <a:schemeClr val="tx1"/>
                    </a:gs>
                    <a:gs pos="100000">
                      <a:schemeClr val="tx1"/>
                    </a:gs>
                  </a:gsLst>
                  <a:lin ang="5400000" scaled="0"/>
                </a:gradFill>
                <a:latin typeface="Segoe UI" pitchFamily="34" charset="0"/>
                <a:ea typeface="Segoe UI" pitchFamily="34" charset="0"/>
                <a:cs typeface="Segoe UI" pitchFamily="34" charset="0"/>
              </a:defRPr>
            </a:lvl2pPr>
            <a:lvl3pPr marL="845031" indent="-284790">
              <a:buClr>
                <a:schemeClr val="tx1"/>
              </a:buClr>
              <a:buSzPct val="90000"/>
              <a:buFont typeface="Arial" pitchFamily="34" charset="0"/>
              <a:buChar char="•"/>
              <a:defRPr sz="2745">
                <a:gradFill>
                  <a:gsLst>
                    <a:gs pos="1250">
                      <a:schemeClr val="tx1"/>
                    </a:gs>
                    <a:gs pos="100000">
                      <a:schemeClr val="tx1"/>
                    </a:gs>
                  </a:gsLst>
                  <a:lin ang="5400000" scaled="0"/>
                </a:gradFill>
                <a:latin typeface="Segoe UI" pitchFamily="34" charset="0"/>
                <a:ea typeface="Segoe UI" pitchFamily="34" charset="0"/>
                <a:cs typeface="Segoe UI" pitchFamily="34" charset="0"/>
              </a:defRPr>
            </a:lvl3pPr>
            <a:lvl4pPr marL="1069128" indent="-224097">
              <a:buClr>
                <a:schemeClr val="tx1"/>
              </a:buClr>
              <a:buSzPct val="90000"/>
              <a:buFont typeface="Arial" pitchFamily="34" charset="0"/>
              <a:buChar char="•"/>
              <a:defRPr sz="2353">
                <a:gradFill>
                  <a:gsLst>
                    <a:gs pos="1250">
                      <a:schemeClr val="tx1"/>
                    </a:gs>
                    <a:gs pos="100000">
                      <a:schemeClr val="tx1"/>
                    </a:gs>
                  </a:gsLst>
                  <a:lin ang="5400000" scaled="0"/>
                </a:gradFill>
                <a:latin typeface="Segoe UI" pitchFamily="34" charset="0"/>
                <a:ea typeface="Segoe UI" pitchFamily="34" charset="0"/>
                <a:cs typeface="Segoe UI" pitchFamily="34" charset="0"/>
              </a:defRPr>
            </a:lvl4pPr>
            <a:lvl5pPr marL="1293225" indent="-224097">
              <a:buClr>
                <a:schemeClr val="tx1"/>
              </a:buClr>
              <a:buSzPct val="90000"/>
              <a:buFont typeface="Arial" pitchFamily="34" charset="0"/>
              <a:buChar char="•"/>
              <a:defRPr sz="1961">
                <a:gradFill>
                  <a:gsLst>
                    <a:gs pos="1250">
                      <a:schemeClr val="tx1"/>
                    </a:gs>
                    <a:gs pos="100000">
                      <a:schemeClr val="tx1"/>
                    </a:gs>
                  </a:gsLst>
                  <a:lin ang="5400000" scaled="0"/>
                </a:gradFill>
                <a:latin typeface="Segoe UI" pitchFamily="34" charset="0"/>
                <a:ea typeface="Segoe UI" pitchFamily="34" charset="0"/>
                <a:cs typeface="Segoe UI" pitchFamily="34" charset="0"/>
              </a:defRPr>
            </a:lvl5pPr>
          </a:lstStyle>
          <a:p>
            <a:pPr lvl="0"/>
            <a:r>
              <a:rPr lang="en-US" dirty="0"/>
              <a:t>Use this Layout for Speaker Notes slides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6"/>
          <p:cNvSpPr>
            <a:spLocks noGrp="1"/>
          </p:cNvSpPr>
          <p:nvPr>
            <p:ph type="body" sz="quarter" idx="11" hasCustomPrompt="1"/>
          </p:nvPr>
        </p:nvSpPr>
        <p:spPr>
          <a:xfrm>
            <a:off x="1" y="6238876"/>
            <a:ext cx="12192001" cy="619125"/>
          </a:xfrm>
          <a:prstGeom prst="rect">
            <a:avLst/>
          </a:prstGeom>
          <a:solidFill>
            <a:srgbClr val="FFFF99"/>
          </a:solidFill>
        </p:spPr>
        <p:txBody>
          <a:bodyPr wrap="square" lIns="155457" tIns="77729" rIns="155457" bIns="77729" anchor="b" anchorCtr="0">
            <a:noAutofit/>
          </a:bodyPr>
          <a:lstStyle>
            <a:lvl1pPr algn="r">
              <a:buFont typeface="Arial" pitchFamily="34" charset="0"/>
              <a:buNone/>
              <a:defRPr sz="3627" spc="-50" baseline="0">
                <a:gradFill>
                  <a:gsLst>
                    <a:gs pos="0">
                      <a:srgbClr val="000000"/>
                    </a:gs>
                    <a:gs pos="100000">
                      <a:srgbClr val="000000"/>
                    </a:gs>
                  </a:gsLst>
                  <a:lin ang="5400000" scaled="0"/>
                </a:gradFill>
                <a:effectLst/>
                <a:latin typeface="Segoe UI" pitchFamily="34" charset="0"/>
                <a:ea typeface="Segoe UI" pitchFamily="34" charset="0"/>
                <a:cs typeface="Segoe UI" pitchFamily="34" charset="0"/>
              </a:defRPr>
            </a:lvl1pPr>
          </a:lstStyle>
          <a:p>
            <a:pPr lvl="0"/>
            <a:r>
              <a:rPr lang="en-US" dirty="0"/>
              <a:t>Next:</a:t>
            </a:r>
          </a:p>
        </p:txBody>
      </p:sp>
      <p:sp>
        <p:nvSpPr>
          <p:cNvPr id="3" name="Title 2"/>
          <p:cNvSpPr>
            <a:spLocks noGrp="1"/>
          </p:cNvSpPr>
          <p:nvPr>
            <p:ph type="title"/>
          </p:nvPr>
        </p:nvSpPr>
        <p:spPr bwMode="white"/>
        <p:txBody>
          <a:bodyPr/>
          <a:lstStyle>
            <a:lvl1pPr>
              <a:defRPr>
                <a:gradFill>
                  <a:gsLst>
                    <a:gs pos="1250">
                      <a:schemeClr val="tx1"/>
                    </a:gs>
                    <a:gs pos="100000">
                      <a:schemeClr val="tx1"/>
                    </a:gs>
                  </a:gsLst>
                  <a:lin ang="5400000" scaled="0"/>
                </a:gradFill>
                <a:latin typeface="Segoe UI" pitchFamily="34" charset="0"/>
                <a:ea typeface="Segoe UI" pitchFamily="34" charset="0"/>
                <a:cs typeface="Segoe UI" pitchFamily="34" charset="0"/>
              </a:defRPr>
            </a:lvl1pPr>
          </a:lstStyle>
          <a:p>
            <a:r>
              <a:rPr lang="en-US"/>
              <a:t>Click to edit Master title style</a:t>
            </a:r>
            <a:endParaRPr lang="en-US" dirty="0"/>
          </a:p>
        </p:txBody>
      </p:sp>
    </p:spTree>
    <p:extLst>
      <p:ext uri="{BB962C8B-B14F-4D97-AF65-F5344CB8AC3E}">
        <p14:creationId xmlns:p14="http://schemas.microsoft.com/office/powerpoint/2010/main" val="2669230011"/>
      </p:ext>
    </p:extLst>
  </p:cSld>
  <p:clrMapOvr>
    <a:overrideClrMapping bg1="dk1" tx1="lt1" bg2="dk2" tx2="lt2" accent1="accent1" accent2="accent2" accent3="accent3" accent4="accent4" accent5="accent5" accent6="accent6" hlink="hlink" folHlink="folHlink"/>
  </p:clrMapOvr>
  <p:transition>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D21218E-8C68-452C-83C1-A99488812DB7}"/>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3" name="Footer Placeholder 2">
            <a:extLst>
              <a:ext uri="{FF2B5EF4-FFF2-40B4-BE49-F238E27FC236}">
                <a16:creationId xmlns:a16="http://schemas.microsoft.com/office/drawing/2014/main" id="{F5C6C226-7F42-4FCE-A1C4-56BD7B4E2EA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5E37D2-D1C1-4AA3-8D9A-0F5C2286EDA0}"/>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6456001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39D85-9651-451C-8B6D-7C2FA443A17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7FD276E-926F-4CF2-B611-725B86BC9B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5CD7173-3E62-4554-895F-8D553B0F09E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E8F7D56F-DD9A-4284-84B4-03D0B4026A7C}"/>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6" name="Footer Placeholder 5">
            <a:extLst>
              <a:ext uri="{FF2B5EF4-FFF2-40B4-BE49-F238E27FC236}">
                <a16:creationId xmlns:a16="http://schemas.microsoft.com/office/drawing/2014/main" id="{EB92307F-646E-4FB6-96D2-A7C119A6E59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AD9A54E-1FF9-4FB4-BAB9-8260DEA3C707}"/>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0413791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195D08-965F-4696-9456-D77F35386D7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EE8B75E-E26E-42EE-957B-57CC0469CE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6CCE71D-F248-4325-8C34-530D2288917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68A1A2B-F4ED-40B4-A680-CDCADDAD8EC7}"/>
              </a:ext>
            </a:extLst>
          </p:cNvPr>
          <p:cNvSpPr>
            <a:spLocks noGrp="1"/>
          </p:cNvSpPr>
          <p:nvPr>
            <p:ph type="dt" sz="half" idx="10"/>
          </p:nvPr>
        </p:nvSpPr>
        <p:spPr/>
        <p:txBody>
          <a:bodyPr/>
          <a:lstStyle/>
          <a:p>
            <a:fld id="{E504D85E-2087-4C48-BE7E-1A197735EA07}" type="datetimeFigureOut">
              <a:rPr lang="en-US" smtClean="0"/>
              <a:t>4/18/2018</a:t>
            </a:fld>
            <a:endParaRPr lang="en-US"/>
          </a:p>
        </p:txBody>
      </p:sp>
      <p:sp>
        <p:nvSpPr>
          <p:cNvPr id="6" name="Footer Placeholder 5">
            <a:extLst>
              <a:ext uri="{FF2B5EF4-FFF2-40B4-BE49-F238E27FC236}">
                <a16:creationId xmlns:a16="http://schemas.microsoft.com/office/drawing/2014/main" id="{BB0968A0-6029-4DE5-8082-7F38E336C93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7FD032A-15B0-423D-A4DE-FB7B4013789A}"/>
              </a:ext>
            </a:extLst>
          </p:cNvPr>
          <p:cNvSpPr>
            <a:spLocks noGrp="1"/>
          </p:cNvSpPr>
          <p:nvPr>
            <p:ph type="sldNum" sz="quarter" idx="12"/>
          </p:nvPr>
        </p:nvSpPr>
        <p:spPr/>
        <p:txBody>
          <a:bodyPr/>
          <a:lstStyle/>
          <a:p>
            <a:fld id="{D4227F9F-19B4-4D8E-BACA-EA353A8DB075}" type="slidenum">
              <a:rPr lang="en-US" smtClean="0"/>
              <a:t>‹#›</a:t>
            </a:fld>
            <a:endParaRPr lang="en-US"/>
          </a:p>
        </p:txBody>
      </p:sp>
    </p:spTree>
    <p:extLst>
      <p:ext uri="{BB962C8B-B14F-4D97-AF65-F5344CB8AC3E}">
        <p14:creationId xmlns:p14="http://schemas.microsoft.com/office/powerpoint/2010/main" val="15743688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slideLayout" Target="../slideLayouts/slideLayout35.xml"/><Relationship Id="rId18" Type="http://schemas.openxmlformats.org/officeDocument/2006/relationships/slideLayout" Target="../slideLayouts/slideLayout40.xml"/><Relationship Id="rId3" Type="http://schemas.openxmlformats.org/officeDocument/2006/relationships/slideLayout" Target="../slideLayouts/slideLayout25.xml"/><Relationship Id="rId21" Type="http://schemas.openxmlformats.org/officeDocument/2006/relationships/image" Target="../media/image1.emf"/><Relationship Id="rId7" Type="http://schemas.openxmlformats.org/officeDocument/2006/relationships/slideLayout" Target="../slideLayouts/slideLayout29.xml"/><Relationship Id="rId12" Type="http://schemas.openxmlformats.org/officeDocument/2006/relationships/slideLayout" Target="../slideLayouts/slideLayout34.xml"/><Relationship Id="rId17" Type="http://schemas.openxmlformats.org/officeDocument/2006/relationships/slideLayout" Target="../slideLayouts/slideLayout39.xml"/><Relationship Id="rId2" Type="http://schemas.openxmlformats.org/officeDocument/2006/relationships/slideLayout" Target="../slideLayouts/slideLayout24.xml"/><Relationship Id="rId16" Type="http://schemas.openxmlformats.org/officeDocument/2006/relationships/slideLayout" Target="../slideLayouts/slideLayout38.xml"/><Relationship Id="rId20" Type="http://schemas.openxmlformats.org/officeDocument/2006/relationships/theme" Target="../theme/theme3.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slideLayout" Target="../slideLayouts/slideLayout37.xml"/><Relationship Id="rId10" Type="http://schemas.openxmlformats.org/officeDocument/2006/relationships/slideLayout" Target="../slideLayouts/slideLayout32.xml"/><Relationship Id="rId19" Type="http://schemas.openxmlformats.org/officeDocument/2006/relationships/slideLayout" Target="../slideLayouts/slideLayout41.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slideLayout" Target="../slideLayouts/slideLayout36.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9.xml"/><Relationship Id="rId13" Type="http://schemas.openxmlformats.org/officeDocument/2006/relationships/slideLayout" Target="../slideLayouts/slideLayout54.xml"/><Relationship Id="rId18" Type="http://schemas.openxmlformats.org/officeDocument/2006/relationships/slideLayout" Target="../slideLayouts/slideLayout59.xml"/><Relationship Id="rId3" Type="http://schemas.openxmlformats.org/officeDocument/2006/relationships/slideLayout" Target="../slideLayouts/slideLayout44.xml"/><Relationship Id="rId21" Type="http://schemas.openxmlformats.org/officeDocument/2006/relationships/slideLayout" Target="../slideLayouts/slideLayout62.xml"/><Relationship Id="rId7" Type="http://schemas.openxmlformats.org/officeDocument/2006/relationships/slideLayout" Target="../slideLayouts/slideLayout48.xml"/><Relationship Id="rId12" Type="http://schemas.openxmlformats.org/officeDocument/2006/relationships/slideLayout" Target="../slideLayouts/slideLayout53.xml"/><Relationship Id="rId17" Type="http://schemas.openxmlformats.org/officeDocument/2006/relationships/slideLayout" Target="../slideLayouts/slideLayout58.xml"/><Relationship Id="rId2" Type="http://schemas.openxmlformats.org/officeDocument/2006/relationships/slideLayout" Target="../slideLayouts/slideLayout43.xml"/><Relationship Id="rId16" Type="http://schemas.openxmlformats.org/officeDocument/2006/relationships/slideLayout" Target="../slideLayouts/slideLayout57.xml"/><Relationship Id="rId20" Type="http://schemas.openxmlformats.org/officeDocument/2006/relationships/slideLayout" Target="../slideLayouts/slideLayout61.xml"/><Relationship Id="rId1" Type="http://schemas.openxmlformats.org/officeDocument/2006/relationships/slideLayout" Target="../slideLayouts/slideLayout42.xml"/><Relationship Id="rId6" Type="http://schemas.openxmlformats.org/officeDocument/2006/relationships/slideLayout" Target="../slideLayouts/slideLayout47.xml"/><Relationship Id="rId11" Type="http://schemas.openxmlformats.org/officeDocument/2006/relationships/slideLayout" Target="../slideLayouts/slideLayout52.xml"/><Relationship Id="rId24" Type="http://schemas.openxmlformats.org/officeDocument/2006/relationships/theme" Target="../theme/theme4.xml"/><Relationship Id="rId5" Type="http://schemas.openxmlformats.org/officeDocument/2006/relationships/slideLayout" Target="../slideLayouts/slideLayout46.xml"/><Relationship Id="rId15" Type="http://schemas.openxmlformats.org/officeDocument/2006/relationships/slideLayout" Target="../slideLayouts/slideLayout56.xml"/><Relationship Id="rId23" Type="http://schemas.openxmlformats.org/officeDocument/2006/relationships/slideLayout" Target="../slideLayouts/slideLayout64.xml"/><Relationship Id="rId10" Type="http://schemas.openxmlformats.org/officeDocument/2006/relationships/slideLayout" Target="../slideLayouts/slideLayout51.xml"/><Relationship Id="rId19" Type="http://schemas.openxmlformats.org/officeDocument/2006/relationships/slideLayout" Target="../slideLayouts/slideLayout60.xml"/><Relationship Id="rId4" Type="http://schemas.openxmlformats.org/officeDocument/2006/relationships/slideLayout" Target="../slideLayouts/slideLayout45.xml"/><Relationship Id="rId9" Type="http://schemas.openxmlformats.org/officeDocument/2006/relationships/slideLayout" Target="../slideLayouts/slideLayout50.xml"/><Relationship Id="rId14" Type="http://schemas.openxmlformats.org/officeDocument/2006/relationships/slideLayout" Target="../slideLayouts/slideLayout55.xml"/><Relationship Id="rId22"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273EE1C-2FE9-4362-A928-62B5302D0D0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C126E43-984A-4919-BD76-4348EF164C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DDA5CC-265D-445D-B1A6-E3A5682AAEA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04D85E-2087-4C48-BE7E-1A197735EA07}" type="datetimeFigureOut">
              <a:rPr lang="en-US" smtClean="0"/>
              <a:t>4/18/2018</a:t>
            </a:fld>
            <a:endParaRPr lang="en-US"/>
          </a:p>
        </p:txBody>
      </p:sp>
      <p:sp>
        <p:nvSpPr>
          <p:cNvPr id="5" name="Footer Placeholder 4">
            <a:extLst>
              <a:ext uri="{FF2B5EF4-FFF2-40B4-BE49-F238E27FC236}">
                <a16:creationId xmlns:a16="http://schemas.microsoft.com/office/drawing/2014/main" id="{D4481185-15CE-4B64-A758-B9FE608C228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5BF00A6-F44F-4C9F-8A50-3821A62DF19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4227F9F-19B4-4D8E-BACA-EA353A8DB075}" type="slidenum">
              <a:rPr lang="en-US" smtClean="0"/>
              <a:t>‹#›</a:t>
            </a:fld>
            <a:endParaRPr lang="en-US"/>
          </a:p>
        </p:txBody>
      </p:sp>
    </p:spTree>
    <p:extLst>
      <p:ext uri="{BB962C8B-B14F-4D97-AF65-F5344CB8AC3E}">
        <p14:creationId xmlns:p14="http://schemas.microsoft.com/office/powerpoint/2010/main" val="20312912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DB713C-B99C-4555-AE8F-2A99E302DD2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DF1A549-80AC-4749-9774-98832C7ACA4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F43643-51E6-440B-AECE-C3E51E9979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D7E83EC-330C-4035-A70B-AADE1922B2BF}" type="datetimeFigureOut">
              <a:rPr lang="en-US" smtClean="0"/>
              <a:t>4/18/2018</a:t>
            </a:fld>
            <a:endParaRPr lang="en-US"/>
          </a:p>
        </p:txBody>
      </p:sp>
      <p:sp>
        <p:nvSpPr>
          <p:cNvPr id="5" name="Footer Placeholder 4">
            <a:extLst>
              <a:ext uri="{FF2B5EF4-FFF2-40B4-BE49-F238E27FC236}">
                <a16:creationId xmlns:a16="http://schemas.microsoft.com/office/drawing/2014/main" id="{B9330B6E-A1E0-435B-A527-B48EF7F6AA5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CAA9DC-BA85-4BF7-A763-98742000EA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586F8B5-2004-41B6-82C0-4E1716978ED9}" type="slidenum">
              <a:rPr lang="en-US" smtClean="0"/>
              <a:t>‹#›</a:t>
            </a:fld>
            <a:endParaRPr lang="en-US"/>
          </a:p>
        </p:txBody>
      </p:sp>
    </p:spTree>
    <p:extLst>
      <p:ext uri="{BB962C8B-B14F-4D97-AF65-F5344CB8AC3E}">
        <p14:creationId xmlns:p14="http://schemas.microsoft.com/office/powerpoint/2010/main" val="445177177"/>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263268"/>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5" name="Picture 4"/>
          <p:cNvPicPr>
            <a:picLocks noChangeAspect="1"/>
          </p:cNvPicPr>
          <p:nvPr userDrawn="1"/>
        </p:nvPicPr>
        <p:blipFill>
          <a:blip r:embed="rId21"/>
          <a:stretch>
            <a:fillRect/>
          </a:stretch>
        </p:blipFill>
        <p:spPr>
          <a:xfrm rot="5400000">
            <a:off x="9187079" y="3012391"/>
            <a:ext cx="6858623" cy="833218"/>
          </a:xfrm>
          <a:prstGeom prst="rect">
            <a:avLst/>
          </a:prstGeom>
        </p:spPr>
      </p:pic>
    </p:spTree>
    <p:extLst>
      <p:ext uri="{BB962C8B-B14F-4D97-AF65-F5344CB8AC3E}">
        <p14:creationId xmlns:p14="http://schemas.microsoft.com/office/powerpoint/2010/main" val="205229812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 id="2147483687" r:id="rId15"/>
    <p:sldLayoutId id="2147483688" r:id="rId16"/>
    <p:sldLayoutId id="2147483689" r:id="rId17"/>
    <p:sldLayoutId id="2147483690" r:id="rId18"/>
    <p:sldLayoutId id="2147483691" r:id="rId19"/>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224097"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529" kern="1200" spc="0" baseline="0">
          <a:gradFill>
            <a:gsLst>
              <a:gs pos="1250">
                <a:schemeClr val="tx1"/>
              </a:gs>
              <a:gs pos="100000">
                <a:schemeClr val="tx1"/>
              </a:gs>
            </a:gsLst>
            <a:lin ang="5400000" scaled="0"/>
          </a:gradFill>
          <a:latin typeface="+mj-lt"/>
          <a:ea typeface="+mn-ea"/>
          <a:cs typeface="+mn-cs"/>
        </a:defRPr>
      </a:lvl1pPr>
      <a:lvl2pPr marL="44819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745" kern="1200" spc="0" baseline="0">
          <a:gradFill>
            <a:gsLst>
              <a:gs pos="1250">
                <a:schemeClr val="tx1"/>
              </a:gs>
              <a:gs pos="100000">
                <a:schemeClr val="tx1"/>
              </a:gs>
            </a:gsLst>
            <a:lin ang="5400000" scaled="0"/>
          </a:gradFill>
          <a:latin typeface="+mn-lt"/>
          <a:ea typeface="+mn-ea"/>
          <a:cs typeface="+mn-cs"/>
        </a:defRPr>
      </a:lvl2pPr>
      <a:lvl3pPr marL="672290"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353" kern="1200" spc="0" baseline="0">
          <a:gradFill>
            <a:gsLst>
              <a:gs pos="1250">
                <a:schemeClr val="tx1"/>
              </a:gs>
              <a:gs pos="100000">
                <a:schemeClr val="tx1"/>
              </a:gs>
            </a:gsLst>
            <a:lin ang="5400000" scaled="0"/>
          </a:gradFill>
          <a:latin typeface="+mn-lt"/>
          <a:ea typeface="+mn-ea"/>
          <a:cs typeface="+mn-cs"/>
        </a:defRPr>
      </a:lvl3pPr>
      <a:lvl4pPr marL="896386"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4pPr>
      <a:lvl5pPr marL="1120483" marR="0" indent="-224097" algn="l" defTabSz="914367"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157"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69240" y="289511"/>
            <a:ext cx="11655840" cy="899665"/>
          </a:xfrm>
          <a:prstGeom prst="rect">
            <a:avLst/>
          </a:prstGeom>
        </p:spPr>
        <p:txBody>
          <a:bodyPr vert="horz" wrap="square" lIns="146304" tIns="91440" rIns="146304" bIns="91440" rtlCol="0" anchor="t">
            <a:noAutofit/>
          </a:bodyPr>
          <a:lstStyle/>
          <a:p>
            <a:r>
              <a:rPr lang="en-US"/>
              <a:t>Click to edit Master title style</a:t>
            </a:r>
            <a:endParaRPr lang="en-US" dirty="0"/>
          </a:p>
        </p:txBody>
      </p:sp>
      <p:sp>
        <p:nvSpPr>
          <p:cNvPr id="4" name="Text Placeholder 3"/>
          <p:cNvSpPr>
            <a:spLocks noGrp="1"/>
          </p:cNvSpPr>
          <p:nvPr>
            <p:ph type="body" idx="1"/>
          </p:nvPr>
        </p:nvSpPr>
        <p:spPr>
          <a:xfrm>
            <a:off x="269241" y="1189178"/>
            <a:ext cx="11653521" cy="2052030"/>
          </a:xfrm>
          <a:prstGeom prst="rect">
            <a:avLst/>
          </a:prstGeom>
        </p:spPr>
        <p:txBody>
          <a:bodyPr vert="horz" wrap="square" lIns="146304" tIns="91440" rIns="146304" bIns="91440" rtlCol="0">
            <a:sp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404542690"/>
      </p:ext>
    </p:extLst>
  </p:cSld>
  <p:clrMap bg1="lt1" tx1="dk1" bg2="lt2" tx2="dk2" accent1="accent1" accent2="accent2" accent3="accent3" accent4="accent4" accent5="accent5" accent6="accent6" hlink="hlink" folHlink="folHlink"/>
  <p:sldLayoutIdLst>
    <p:sldLayoutId id="2147483707" r:id="rId1"/>
    <p:sldLayoutId id="2147483708" r:id="rId2"/>
    <p:sldLayoutId id="2147483709" r:id="rId3"/>
    <p:sldLayoutId id="2147483710" r:id="rId4"/>
    <p:sldLayoutId id="2147483711" r:id="rId5"/>
    <p:sldLayoutId id="2147483712" r:id="rId6"/>
    <p:sldLayoutId id="2147483713" r:id="rId7"/>
    <p:sldLayoutId id="2147483714" r:id="rId8"/>
    <p:sldLayoutId id="2147483715" r:id="rId9"/>
    <p:sldLayoutId id="2147483716" r:id="rId10"/>
    <p:sldLayoutId id="2147483717" r:id="rId11"/>
    <p:sldLayoutId id="2147483718" r:id="rId12"/>
    <p:sldLayoutId id="2147483719" r:id="rId13"/>
    <p:sldLayoutId id="2147483720" r:id="rId14"/>
    <p:sldLayoutId id="2147483721" r:id="rId15"/>
    <p:sldLayoutId id="2147483722" r:id="rId16"/>
    <p:sldLayoutId id="2147483723" r:id="rId17"/>
    <p:sldLayoutId id="2147483724" r:id="rId18"/>
    <p:sldLayoutId id="2147483725" r:id="rId19"/>
    <p:sldLayoutId id="2147483726" r:id="rId20"/>
    <p:sldLayoutId id="2147483727" r:id="rId21"/>
    <p:sldLayoutId id="2147483728" r:id="rId22"/>
    <p:sldLayoutId id="2147483729" r:id="rId23"/>
  </p:sldLayoutIdLst>
  <p:transition>
    <p:fade/>
  </p:transition>
  <p:txStyles>
    <p:titleStyle>
      <a:lvl1pPr algn="l" defTabSz="914367" rtl="0" eaLnBrk="1" latinLnBrk="0" hangingPunct="1">
        <a:lnSpc>
          <a:spcPct val="90000"/>
        </a:lnSpc>
        <a:spcBef>
          <a:spcPct val="0"/>
        </a:spcBef>
        <a:buNone/>
        <a:defRPr lang="en-US" sz="4705" b="0" kern="1200" cap="none" spc="-100" baseline="0" dirty="0" smtClean="0">
          <a:ln w="3175">
            <a:noFill/>
          </a:ln>
          <a:gradFill>
            <a:gsLst>
              <a:gs pos="1250">
                <a:schemeClr val="tx1"/>
              </a:gs>
              <a:gs pos="100000">
                <a:schemeClr val="tx1"/>
              </a:gs>
            </a:gsLst>
            <a:lin ang="5400000" scaled="0"/>
          </a:gradFill>
          <a:effectLst/>
          <a:latin typeface="+mj-lt"/>
          <a:ea typeface="+mn-ea"/>
          <a:cs typeface="Segoe UI" pitchFamily="34" charset="0"/>
        </a:defRPr>
      </a:lvl1pPr>
    </p:titleStyle>
    <p:bodyStyle>
      <a:lvl1pPr marL="336145" marR="0" indent="-336145" algn="l" defTabSz="914367" rtl="0" eaLnBrk="1" fontAlgn="auto" latinLnBrk="0" hangingPunct="1">
        <a:lnSpc>
          <a:spcPct val="90000"/>
        </a:lnSpc>
        <a:spcBef>
          <a:spcPct val="20000"/>
        </a:spcBef>
        <a:spcAft>
          <a:spcPts val="0"/>
        </a:spcAft>
        <a:buClrTx/>
        <a:buSzPct val="90000"/>
        <a:buFont typeface="Arial" pitchFamily="34" charset="0"/>
        <a:buChar char="•"/>
        <a:tabLst/>
        <a:defRPr sz="3921" kern="1200" spc="0" baseline="0">
          <a:gradFill>
            <a:gsLst>
              <a:gs pos="1250">
                <a:schemeClr val="tx1"/>
              </a:gs>
              <a:gs pos="100000">
                <a:schemeClr val="tx1"/>
              </a:gs>
            </a:gsLst>
            <a:lin ang="5400000" scaled="0"/>
          </a:gradFill>
          <a:latin typeface="+mj-lt"/>
          <a:ea typeface="+mn-ea"/>
          <a:cs typeface="+mn-cs"/>
        </a:defRPr>
      </a:lvl1pPr>
      <a:lvl2pPr marL="572691" marR="0" indent="-236546" algn="l" defTabSz="914367" rtl="0" eaLnBrk="1" fontAlgn="auto" latinLnBrk="0" hangingPunct="1">
        <a:lnSpc>
          <a:spcPct val="90000"/>
        </a:lnSpc>
        <a:spcBef>
          <a:spcPct val="20000"/>
        </a:spcBef>
        <a:spcAft>
          <a:spcPts val="0"/>
        </a:spcAft>
        <a:buClrTx/>
        <a:buSzPct val="90000"/>
        <a:buFont typeface="Arial" pitchFamily="34" charset="0"/>
        <a:buChar char="•"/>
        <a:tabLst/>
        <a:defRPr sz="2353" kern="1200" spc="0" baseline="0">
          <a:gradFill>
            <a:gsLst>
              <a:gs pos="1250">
                <a:schemeClr val="tx1"/>
              </a:gs>
              <a:gs pos="100000">
                <a:schemeClr val="tx1"/>
              </a:gs>
            </a:gsLst>
            <a:lin ang="5400000" scaled="0"/>
          </a:gradFill>
          <a:latin typeface="+mn-lt"/>
          <a:ea typeface="+mn-ea"/>
          <a:cs typeface="+mn-cs"/>
        </a:defRPr>
      </a:lvl2pPr>
      <a:lvl3pPr marL="784338"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961" kern="1200" spc="0" baseline="0">
          <a:gradFill>
            <a:gsLst>
              <a:gs pos="1250">
                <a:schemeClr val="tx1"/>
              </a:gs>
              <a:gs pos="100000">
                <a:schemeClr val="tx1"/>
              </a:gs>
            </a:gsLst>
            <a:lin ang="5400000" scaled="0"/>
          </a:gradFill>
          <a:latin typeface="+mn-lt"/>
          <a:ea typeface="+mn-ea"/>
          <a:cs typeface="+mn-cs"/>
        </a:defRPr>
      </a:lvl3pPr>
      <a:lvl4pPr marL="1008435"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4pPr>
      <a:lvl5pPr marL="1232531" marR="0" indent="-224097" algn="l" defTabSz="914367" rtl="0" eaLnBrk="1" fontAlgn="auto" latinLnBrk="0" hangingPunct="1">
        <a:lnSpc>
          <a:spcPct val="90000"/>
        </a:lnSpc>
        <a:spcBef>
          <a:spcPct val="20000"/>
        </a:spcBef>
        <a:spcAft>
          <a:spcPts val="0"/>
        </a:spcAft>
        <a:buClrTx/>
        <a:buSzPct val="90000"/>
        <a:buFont typeface="Arial" pitchFamily="34" charset="0"/>
        <a:buChar char="•"/>
        <a:tabLst/>
        <a:defRPr sz="1765" kern="1200" spc="0" baseline="0">
          <a:gradFill>
            <a:gsLst>
              <a:gs pos="1250">
                <a:schemeClr val="tx1"/>
              </a:gs>
              <a:gs pos="100000">
                <a:schemeClr val="tx1"/>
              </a:gs>
            </a:gsLst>
            <a:lin ang="5400000" scaled="0"/>
          </a:gradFill>
          <a:latin typeface="+mn-lt"/>
          <a:ea typeface="+mn-ea"/>
          <a:cs typeface="+mn-cs"/>
        </a:defRPr>
      </a:lvl5pPr>
      <a:lvl6pPr marL="2514509"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6pPr>
      <a:lvl7pPr marL="2971693"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7pPr>
      <a:lvl8pPr marL="3428877"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8pPr>
      <a:lvl9pPr marL="3886061" indent="-228592" algn="l" defTabSz="914367" rtl="0" eaLnBrk="1" latinLnBrk="0" hangingPunct="1">
        <a:spcBef>
          <a:spcPct val="20000"/>
        </a:spcBef>
        <a:buFont typeface="Arial" pitchFamily="34" charset="0"/>
        <a:buChar char="•"/>
        <a:defRPr sz="1961" kern="1200">
          <a:solidFill>
            <a:schemeClr val="tx1"/>
          </a:solidFill>
          <a:latin typeface="+mn-lt"/>
          <a:ea typeface="+mn-ea"/>
          <a:cs typeface="+mn-cs"/>
        </a:defRPr>
      </a:lvl9pPr>
    </p:bodyStyle>
    <p:other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187">
          <p15:clr>
            <a:srgbClr val="5ACBF0"/>
          </p15:clr>
        </p15:guide>
        <p15:guide id="2" pos="173">
          <p15:clr>
            <a:srgbClr val="5ACBF0"/>
          </p15:clr>
        </p15:guide>
        <p15:guide id="3" pos="749">
          <p15:clr>
            <a:srgbClr val="5ACBF0"/>
          </p15:clr>
        </p15:guide>
        <p15:guide id="4" pos="1325">
          <p15:clr>
            <a:srgbClr val="5ACBF0"/>
          </p15:clr>
        </p15:guide>
        <p15:guide id="5" pos="1901">
          <p15:clr>
            <a:srgbClr val="5ACBF0"/>
          </p15:clr>
        </p15:guide>
        <p15:guide id="6" pos="2477">
          <p15:clr>
            <a:srgbClr val="5ACBF0"/>
          </p15:clr>
        </p15:guide>
        <p15:guide id="7" pos="3053">
          <p15:clr>
            <a:srgbClr val="5ACBF0"/>
          </p15:clr>
        </p15:guide>
        <p15:guide id="8" pos="3629">
          <p15:clr>
            <a:srgbClr val="5ACBF0"/>
          </p15:clr>
        </p15:guide>
        <p15:guide id="9" pos="4205">
          <p15:clr>
            <a:srgbClr val="5ACBF0"/>
          </p15:clr>
        </p15:guide>
        <p15:guide id="10" pos="4781">
          <p15:clr>
            <a:srgbClr val="5ACBF0"/>
          </p15:clr>
        </p15:guide>
        <p15:guide id="11" pos="5357">
          <p15:clr>
            <a:srgbClr val="5ACBF0"/>
          </p15:clr>
        </p15:guide>
        <p15:guide id="12" pos="5933">
          <p15:clr>
            <a:srgbClr val="5ACBF0"/>
          </p15:clr>
        </p15:guide>
        <p15:guide id="13" pos="6509">
          <p15:clr>
            <a:srgbClr val="5ACBF0"/>
          </p15:clr>
        </p15:guide>
        <p15:guide id="14" pos="7085">
          <p15:clr>
            <a:srgbClr val="5ACBF0"/>
          </p15:clr>
        </p15:guide>
        <p15:guide id="15" pos="7661">
          <p15:clr>
            <a:srgbClr val="5ACBF0"/>
          </p15:clr>
        </p15:guide>
        <p15:guide id="16" pos="288">
          <p15:clr>
            <a:srgbClr val="C35EA4"/>
          </p15:clr>
        </p15:guide>
        <p15:guide id="17" pos="7546">
          <p15:clr>
            <a:srgbClr val="C35EA4"/>
          </p15:clr>
        </p15:guide>
        <p15:guide id="18" orient="horz" pos="763">
          <p15:clr>
            <a:srgbClr val="5ACBF0"/>
          </p15:clr>
        </p15:guide>
        <p15:guide id="19" orient="horz" pos="1339">
          <p15:clr>
            <a:srgbClr val="5ACBF0"/>
          </p15:clr>
        </p15:guide>
        <p15:guide id="20" orient="horz" pos="1915">
          <p15:clr>
            <a:srgbClr val="5ACBF0"/>
          </p15:clr>
        </p15:guide>
        <p15:guide id="21" orient="horz" pos="2491">
          <p15:clr>
            <a:srgbClr val="5ACBF0"/>
          </p15:clr>
        </p15:guide>
        <p15:guide id="22" orient="horz" pos="3067">
          <p15:clr>
            <a:srgbClr val="5ACBF0"/>
          </p15:clr>
        </p15:guide>
        <p15:guide id="23" orient="horz" pos="3643">
          <p15:clr>
            <a:srgbClr val="5ACBF0"/>
          </p15:clr>
        </p15:guide>
        <p15:guide id="24" orient="horz" pos="4219">
          <p15:clr>
            <a:srgbClr val="5ACBF0"/>
          </p15:clr>
        </p15:guide>
        <p15:guide id="25" orient="horz" pos="302">
          <p15:clr>
            <a:srgbClr val="C35EA4"/>
          </p15:clr>
        </p15:guide>
        <p15:guide id="26" orient="horz" pos="4104">
          <p15:clr>
            <a:srgbClr val="C35EA4"/>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47.xml"/><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hyperlink" Target="http://github.com/microsoft/pxt-common-packages" TargetMode="External"/><Relationship Id="rId2" Type="http://schemas.openxmlformats.org/officeDocument/2006/relationships/hyperlink" Target="https://github.com/lancaster-university/codal-core" TargetMode="External"/><Relationship Id="rId1" Type="http://schemas.openxmlformats.org/officeDocument/2006/relationships/slideLayout" Target="../slideLayouts/slideLayout2.xml"/><Relationship Id="rId4" Type="http://schemas.openxmlformats.org/officeDocument/2006/relationships/hyperlink" Target="http://github.com/microsoft/pxt-adafruit" TargetMode="Externa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lancaster-university/codal-mbed" TargetMode="External"/><Relationship Id="rId7" Type="http://schemas.openxmlformats.org/officeDocument/2006/relationships/hyperlink" Target="https://github.com/lancaster-university/codal-arduino-uno" TargetMode="External"/><Relationship Id="rId2" Type="http://schemas.openxmlformats.org/officeDocument/2006/relationships/hyperlink" Target="https://github.com/lancaster-university/codal-core" TargetMode="External"/><Relationship Id="rId1" Type="http://schemas.openxmlformats.org/officeDocument/2006/relationships/slideLayout" Target="../slideLayouts/slideLayout2.xml"/><Relationship Id="rId6" Type="http://schemas.openxmlformats.org/officeDocument/2006/relationships/hyperlink" Target="https://github.com/lancaster-university/codal-atmega328p" TargetMode="External"/><Relationship Id="rId5" Type="http://schemas.openxmlformats.org/officeDocument/2006/relationships/hyperlink" Target="https://github.com/lancaster-university/codal-circuit-playground" TargetMode="External"/><Relationship Id="rId4" Type="http://schemas.openxmlformats.org/officeDocument/2006/relationships/hyperlink" Target="https://github.com/lancaster-university/codal-samd21" TargetMode="Externa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hyperlink" Target="https://github.com/Microsoft/pxt-common-packages/blob/master/libs/accelerometer/accelerometer.cpp" TargetMode="External"/><Relationship Id="rId2" Type="http://schemas.openxmlformats.org/officeDocument/2006/relationships/image" Target="../media/image21.png"/><Relationship Id="rId1" Type="http://schemas.openxmlformats.org/officeDocument/2006/relationships/slideLayout" Target="../slideLayouts/slideLayout7.xml"/><Relationship Id="rId5" Type="http://schemas.openxmlformats.org/officeDocument/2006/relationships/image" Target="../media/image23.png"/><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xml"/><Relationship Id="rId1" Type="http://schemas.openxmlformats.org/officeDocument/2006/relationships/slideLayout" Target="../slideLayouts/slideLayout31.xml"/><Relationship Id="rId4" Type="http://schemas.openxmlformats.org/officeDocument/2006/relationships/image" Target="../media/image11.PNG"/></Relationships>
</file>

<file path=ppt/slides/_rels/slide20.xml.rels><?xml version="1.0" encoding="UTF-8" standalone="yes"?>
<Relationships xmlns="http://schemas.openxmlformats.org/package/2006/relationships"><Relationship Id="rId3" Type="http://schemas.openxmlformats.org/officeDocument/2006/relationships/hyperlink" Target="https://github.com/Microsoft/pxt-adafruit/blob/master/libs/accelerometer/axis.h" TargetMode="External"/><Relationship Id="rId2" Type="http://schemas.openxmlformats.org/officeDocument/2006/relationships/image" Target="../media/image24.png"/><Relationship Id="rId1" Type="http://schemas.openxmlformats.org/officeDocument/2006/relationships/slideLayout" Target="../slideLayouts/slideLayout6.xml"/><Relationship Id="rId5" Type="http://schemas.openxmlformats.org/officeDocument/2006/relationships/image" Target="../media/image25.png"/><Relationship Id="rId4" Type="http://schemas.openxmlformats.org/officeDocument/2006/relationships/hyperlink" Target="https://github.com/Microsoft/pxt-adafruit/blob/master/libs/accelerometer/shims.d.ts"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makecode.com/simshim" TargetMode="External"/><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8" Type="http://schemas.openxmlformats.org/officeDocument/2006/relationships/hyperlink" Target="https://github.com/Microsoft/pxt-maker" TargetMode="External"/><Relationship Id="rId3" Type="http://schemas.openxmlformats.org/officeDocument/2006/relationships/hyperlink" Target="https://github.com/Microsoft/pxt-blockly" TargetMode="External"/><Relationship Id="rId7" Type="http://schemas.openxmlformats.org/officeDocument/2006/relationships/hyperlink" Target="https://github.com/Microsoft/pxt-microbit" TargetMode="External"/><Relationship Id="rId2" Type="http://schemas.openxmlformats.org/officeDocument/2006/relationships/hyperlink" Target="https://github.com/Microsoft/pxt" TargetMode="External"/><Relationship Id="rId1" Type="http://schemas.openxmlformats.org/officeDocument/2006/relationships/slideLayout" Target="../slideLayouts/slideLayout2.xml"/><Relationship Id="rId6" Type="http://schemas.openxmlformats.org/officeDocument/2006/relationships/hyperlink" Target="https://github.com/Microsoft/pxt-adafruit" TargetMode="External"/><Relationship Id="rId5" Type="http://schemas.openxmlformats.org/officeDocument/2006/relationships/hyperlink" Target="https://github.com/Microsoft/pxt-common-packages" TargetMode="External"/><Relationship Id="rId4" Type="http://schemas.openxmlformats.org/officeDocument/2006/relationships/hyperlink" Target="https://github.com/Microsoft/pxt-monaco-typescript" TargetMode="External"/><Relationship Id="rId9" Type="http://schemas.openxmlformats.org/officeDocument/2006/relationships/hyperlink" Target="https://github.com/Microsoft/pxt-chibitronics" TargetMode="External"/></Relationships>
</file>

<file path=ppt/slides/_rels/slide23.xml.rels><?xml version="1.0" encoding="UTF-8" standalone="yes"?>
<Relationships xmlns="http://schemas.openxmlformats.org/package/2006/relationships"><Relationship Id="rId2" Type="http://schemas.openxmlformats.org/officeDocument/2006/relationships/hyperlink" Target="http://github.com/microsoft/pxt-common-packages"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github.com/Microsoft/pxt-common-packages/blob/master/libs/base/pxtbase.h"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8.xml"/></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13.xml"/><Relationship Id="rId4" Type="http://schemas.openxmlformats.org/officeDocument/2006/relationships/hyperlink" Target="https://makecode.com/"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7.xml"/></Relationships>
</file>

<file path=ppt/slides/_rels/slide7.xml.rels><?xml version="1.0" encoding="UTF-8" standalone="yes"?>
<Relationships xmlns="http://schemas.openxmlformats.org/package/2006/relationships"><Relationship Id="rId3" Type="http://schemas.openxmlformats.org/officeDocument/2006/relationships/hyperlink" Target="http://www.typescriptlang.org/" TargetMode="External"/><Relationship Id="rId2" Type="http://schemas.openxmlformats.org/officeDocument/2006/relationships/notesSlide" Target="../notesSlides/notesSlide7.xml"/><Relationship Id="rId1" Type="http://schemas.openxmlformats.org/officeDocument/2006/relationships/slideLayout" Target="../slideLayouts/slideLayout47.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52.xml"/><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47.xml"/><Relationship Id="rId5" Type="http://schemas.openxmlformats.org/officeDocument/2006/relationships/image" Target="../media/image17.png"/><Relationship Id="rId4"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EA9280-A5D8-46FE-944C-656CC35EFAB2}"/>
              </a:ext>
            </a:extLst>
          </p:cNvPr>
          <p:cNvSpPr>
            <a:spLocks noGrp="1"/>
          </p:cNvSpPr>
          <p:nvPr>
            <p:ph type="ctrTitle"/>
          </p:nvPr>
        </p:nvSpPr>
        <p:spPr/>
        <p:txBody>
          <a:bodyPr>
            <a:normAutofit/>
          </a:bodyPr>
          <a:lstStyle/>
          <a:p>
            <a:r>
              <a:rPr lang="en-US" dirty="0"/>
              <a:t>Microsoft MakeCode</a:t>
            </a:r>
            <a:br>
              <a:rPr lang="en-US" dirty="0"/>
            </a:br>
            <a:r>
              <a:rPr lang="en-US" sz="3100" dirty="0"/>
              <a:t>from C++ to TypeScript and </a:t>
            </a:r>
            <a:r>
              <a:rPr lang="en-US" sz="3100" dirty="0" err="1"/>
              <a:t>Blockly</a:t>
            </a:r>
            <a:r>
              <a:rPr lang="en-US" sz="3100" dirty="0"/>
              <a:t> (and back)</a:t>
            </a:r>
            <a:endParaRPr lang="en-US" dirty="0"/>
          </a:p>
        </p:txBody>
      </p:sp>
      <p:sp>
        <p:nvSpPr>
          <p:cNvPr id="3" name="Subtitle 2">
            <a:extLst>
              <a:ext uri="{FF2B5EF4-FFF2-40B4-BE49-F238E27FC236}">
                <a16:creationId xmlns:a16="http://schemas.microsoft.com/office/drawing/2014/main" id="{192EB958-B460-4E5B-8D9C-357B3010006B}"/>
              </a:ext>
            </a:extLst>
          </p:cNvPr>
          <p:cNvSpPr>
            <a:spLocks noGrp="1"/>
          </p:cNvSpPr>
          <p:nvPr>
            <p:ph type="subTitle" idx="1"/>
          </p:nvPr>
        </p:nvSpPr>
        <p:spPr>
          <a:xfrm>
            <a:off x="1524000" y="3985098"/>
            <a:ext cx="9144000" cy="1655762"/>
          </a:xfrm>
        </p:spPr>
        <p:txBody>
          <a:bodyPr>
            <a:normAutofit lnSpcReduction="10000"/>
          </a:bodyPr>
          <a:lstStyle/>
          <a:p>
            <a:r>
              <a:rPr lang="en-US" dirty="0"/>
              <a:t>C++ Users Group Meeting</a:t>
            </a:r>
          </a:p>
          <a:p>
            <a:r>
              <a:rPr lang="en-US" dirty="0"/>
              <a:t>April 2018</a:t>
            </a:r>
          </a:p>
          <a:p>
            <a:endParaRPr lang="en-US" dirty="0"/>
          </a:p>
          <a:p>
            <a:r>
              <a:rPr lang="en-US" dirty="0"/>
              <a:t>Thomas Ball and MakeCode team</a:t>
            </a:r>
          </a:p>
        </p:txBody>
      </p:sp>
    </p:spTree>
    <p:extLst>
      <p:ext uri="{BB962C8B-B14F-4D97-AF65-F5344CB8AC3E}">
        <p14:creationId xmlns:p14="http://schemas.microsoft.com/office/powerpoint/2010/main" val="20908079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196574" y="238062"/>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API Binding (2)</a:t>
            </a:r>
          </a:p>
        </p:txBody>
      </p:sp>
      <p:sp>
        <p:nvSpPr>
          <p:cNvPr id="6" name="Text Placeholder 1"/>
          <p:cNvSpPr>
            <a:spLocks noGrp="1"/>
          </p:cNvSpPr>
          <p:nvPr>
            <p:ph type="body" sz="quarter" idx="10"/>
          </p:nvPr>
        </p:nvSpPr>
        <p:spPr>
          <a:xfrm>
            <a:off x="269239" y="1189177"/>
            <a:ext cx="11653523" cy="2103589"/>
          </a:xfrm>
        </p:spPr>
        <p:txBody>
          <a:bodyPr/>
          <a:lstStyle/>
          <a:p>
            <a:pPr lvl="1"/>
            <a:endParaRPr lang="en-US" dirty="0"/>
          </a:p>
          <a:p>
            <a:pPr marL="336145" lvl="1" indent="0">
              <a:buNone/>
            </a:pPr>
            <a:endParaRPr lang="en-US" dirty="0"/>
          </a:p>
          <a:p>
            <a:endParaRPr lang="en-US" dirty="0"/>
          </a:p>
          <a:p>
            <a:pPr marL="0" indent="0">
              <a:buNone/>
            </a:pPr>
            <a:endParaRPr lang="en-US" dirty="0"/>
          </a:p>
        </p:txBody>
      </p:sp>
      <p:pic>
        <p:nvPicPr>
          <p:cNvPr id="2" name="Picture 1"/>
          <p:cNvPicPr>
            <a:picLocks noChangeAspect="1"/>
          </p:cNvPicPr>
          <p:nvPr/>
        </p:nvPicPr>
        <p:blipFill>
          <a:blip r:embed="rId2"/>
          <a:stretch>
            <a:fillRect/>
          </a:stretch>
        </p:blipFill>
        <p:spPr>
          <a:xfrm>
            <a:off x="5951957" y="208649"/>
            <a:ext cx="5970805" cy="3734532"/>
          </a:xfrm>
          <a:prstGeom prst="rect">
            <a:avLst/>
          </a:prstGeom>
        </p:spPr>
      </p:pic>
      <p:pic>
        <p:nvPicPr>
          <p:cNvPr id="4" name="Picture 3"/>
          <p:cNvPicPr>
            <a:picLocks noChangeAspect="1"/>
          </p:cNvPicPr>
          <p:nvPr/>
        </p:nvPicPr>
        <p:blipFill>
          <a:blip r:embed="rId3"/>
          <a:stretch>
            <a:fillRect/>
          </a:stretch>
        </p:blipFill>
        <p:spPr>
          <a:xfrm>
            <a:off x="647164" y="1593111"/>
            <a:ext cx="4926869" cy="3506209"/>
          </a:xfrm>
          <a:prstGeom prst="rect">
            <a:avLst/>
          </a:prstGeom>
        </p:spPr>
      </p:pic>
      <p:pic>
        <p:nvPicPr>
          <p:cNvPr id="5" name="Picture 4"/>
          <p:cNvPicPr>
            <a:picLocks noChangeAspect="1"/>
          </p:cNvPicPr>
          <p:nvPr/>
        </p:nvPicPr>
        <p:blipFill>
          <a:blip r:embed="rId4"/>
          <a:stretch>
            <a:fillRect/>
          </a:stretch>
        </p:blipFill>
        <p:spPr>
          <a:xfrm>
            <a:off x="5951957" y="4706791"/>
            <a:ext cx="5429105" cy="1500229"/>
          </a:xfrm>
          <a:prstGeom prst="rect">
            <a:avLst/>
          </a:prstGeom>
        </p:spPr>
      </p:pic>
      <p:sp>
        <p:nvSpPr>
          <p:cNvPr id="7" name="TextBox 6"/>
          <p:cNvSpPr txBox="1"/>
          <p:nvPr/>
        </p:nvSpPr>
        <p:spPr>
          <a:xfrm>
            <a:off x="5951957" y="3937067"/>
            <a:ext cx="4225324"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lang="en-US" sz="2400" dirty="0">
                <a:gradFill>
                  <a:gsLst>
                    <a:gs pos="2917">
                      <a:srgbClr val="505050"/>
                    </a:gs>
                    <a:gs pos="30000">
                      <a:srgbClr val="505050"/>
                    </a:gs>
                  </a:gsLst>
                  <a:lin ang="5400000" scaled="0"/>
                </a:gradFill>
                <a:latin typeface="Segoe UI"/>
              </a:rPr>
              <a:t>W</a:t>
            </a: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rapping micro:bit runtime</a:t>
            </a:r>
          </a:p>
        </p:txBody>
      </p:sp>
      <p:sp>
        <p:nvSpPr>
          <p:cNvPr id="8" name="TextBox 7"/>
          <p:cNvSpPr txBox="1"/>
          <p:nvPr/>
        </p:nvSpPr>
        <p:spPr>
          <a:xfrm>
            <a:off x="5951957" y="6230136"/>
            <a:ext cx="3874266"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lang="en-US" sz="2400" dirty="0">
                <a:gradFill>
                  <a:gsLst>
                    <a:gs pos="2917">
                      <a:srgbClr val="505050"/>
                    </a:gs>
                    <a:gs pos="30000">
                      <a:srgbClr val="505050"/>
                    </a:gs>
                  </a:gsLst>
                  <a:lin ang="5400000" scaled="0"/>
                </a:gradFill>
                <a:latin typeface="Segoe UI"/>
              </a:rPr>
              <a:t>S</a:t>
            </a:r>
            <a:r>
              <a:rPr kumimoji="0" lang="en-US" sz="2400" b="0" i="0" u="none" strike="noStrike" kern="1200" cap="none" spc="0" normalizeH="0" baseline="0" noProof="0" dirty="0" err="1">
                <a:ln>
                  <a:noFill/>
                </a:ln>
                <a:gradFill>
                  <a:gsLst>
                    <a:gs pos="2917">
                      <a:srgbClr val="505050"/>
                    </a:gs>
                    <a:gs pos="30000">
                      <a:srgbClr val="505050"/>
                    </a:gs>
                  </a:gsLst>
                  <a:lin ang="5400000" scaled="0"/>
                </a:gradFill>
                <a:effectLst/>
                <a:uLnTx/>
                <a:uFillTx/>
                <a:latin typeface="Segoe UI"/>
                <a:ea typeface="+mn-ea"/>
                <a:cs typeface="+mn-cs"/>
              </a:rPr>
              <a:t>imulator</a:t>
            </a: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 implementation</a:t>
            </a:r>
          </a:p>
        </p:txBody>
      </p:sp>
      <p:sp>
        <p:nvSpPr>
          <p:cNvPr id="11" name="Rectangle: Rounded Corners 10">
            <a:extLst>
              <a:ext uri="{FF2B5EF4-FFF2-40B4-BE49-F238E27FC236}">
                <a16:creationId xmlns:a16="http://schemas.microsoft.com/office/drawing/2014/main" id="{76B6BF2A-DC3D-43F9-9DCD-135332A7390A}"/>
              </a:ext>
            </a:extLst>
          </p:cNvPr>
          <p:cNvSpPr/>
          <p:nvPr/>
        </p:nvSpPr>
        <p:spPr bwMode="auto">
          <a:xfrm>
            <a:off x="3583286" y="5345679"/>
            <a:ext cx="2052859" cy="763009"/>
          </a:xfrm>
          <a:prstGeom prst="round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TypeScript</a:t>
            </a:r>
          </a:p>
        </p:txBody>
      </p:sp>
      <p:sp>
        <p:nvSpPr>
          <p:cNvPr id="12" name="Rectangle: Rounded Corners 11">
            <a:extLst>
              <a:ext uri="{FF2B5EF4-FFF2-40B4-BE49-F238E27FC236}">
                <a16:creationId xmlns:a16="http://schemas.microsoft.com/office/drawing/2014/main" id="{3A33C6DA-9016-47D9-B4BD-9554391CE2C6}"/>
              </a:ext>
            </a:extLst>
          </p:cNvPr>
          <p:cNvSpPr/>
          <p:nvPr/>
        </p:nvSpPr>
        <p:spPr bwMode="auto">
          <a:xfrm>
            <a:off x="10002187" y="33106"/>
            <a:ext cx="2052859" cy="763009"/>
          </a:xfrm>
          <a:prstGeom prst="roundRect">
            <a:avLst/>
          </a:prstGeom>
          <a:ln>
            <a:solidFill>
              <a:schemeClr val="bg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a:t>
            </a:r>
          </a:p>
        </p:txBody>
      </p:sp>
      <p:sp>
        <p:nvSpPr>
          <p:cNvPr id="14" name="TextBox 13">
            <a:extLst>
              <a:ext uri="{FF2B5EF4-FFF2-40B4-BE49-F238E27FC236}">
                <a16:creationId xmlns:a16="http://schemas.microsoft.com/office/drawing/2014/main" id="{4A9B2FCE-BF60-41C5-90E2-3614F5425BD1}"/>
              </a:ext>
            </a:extLst>
          </p:cNvPr>
          <p:cNvSpPr txBox="1"/>
          <p:nvPr/>
        </p:nvSpPr>
        <p:spPr>
          <a:xfrm>
            <a:off x="530871" y="5099320"/>
            <a:ext cx="2891625"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lang="en-US" sz="2400" dirty="0">
                <a:gradFill>
                  <a:gsLst>
                    <a:gs pos="2917">
                      <a:srgbClr val="505050"/>
                    </a:gs>
                    <a:gs pos="30000">
                      <a:srgbClr val="505050"/>
                    </a:gs>
                  </a:gsLst>
                  <a:lin ang="5400000" scaled="0"/>
                </a:gradFill>
                <a:latin typeface="Segoe UI"/>
              </a:rPr>
              <a:t>Runtime extension</a:t>
            </a:r>
            <a:endPar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endParaRPr>
          </a:p>
        </p:txBody>
      </p:sp>
    </p:spTree>
    <p:extLst>
      <p:ext uri="{BB962C8B-B14F-4D97-AF65-F5344CB8AC3E}">
        <p14:creationId xmlns:p14="http://schemas.microsoft.com/office/powerpoint/2010/main" val="4125890210"/>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fade">
                                      <p:cBhvr>
                                        <p:cTn id="13" dur="500"/>
                                        <p:tgtEl>
                                          <p:spTgt spid="14"/>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fade">
                                      <p:cBhvr>
                                        <p:cTn id="18" dur="500"/>
                                        <p:tgtEl>
                                          <p:spTgt spid="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1" grpId="0" animBg="1"/>
      <p:bldP spid="1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loud 6"/>
          <p:cNvSpPr/>
          <p:nvPr/>
        </p:nvSpPr>
        <p:spPr>
          <a:xfrm>
            <a:off x="2522473" y="4487029"/>
            <a:ext cx="3977743" cy="1942405"/>
          </a:xfrm>
          <a:prstGeom prst="cloud">
            <a:avLst/>
          </a:prstGeom>
          <a:noFill/>
          <a:ln w="28575"/>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a:p>
        </p:txBody>
      </p:sp>
      <p:sp>
        <p:nvSpPr>
          <p:cNvPr id="106" name="Rectangle: Rounded Corners 105"/>
          <p:cNvSpPr/>
          <p:nvPr/>
        </p:nvSpPr>
        <p:spPr>
          <a:xfrm>
            <a:off x="2291365" y="338155"/>
            <a:ext cx="7156450" cy="3987721"/>
          </a:xfrm>
          <a:prstGeom prst="roundRect">
            <a:avLst/>
          </a:prstGeom>
          <a:noFill/>
          <a:ln w="28575"/>
        </p:spPr>
        <p:style>
          <a:lnRef idx="1">
            <a:schemeClr val="accent3"/>
          </a:lnRef>
          <a:fillRef idx="2">
            <a:schemeClr val="accent3"/>
          </a:fillRef>
          <a:effectRef idx="1">
            <a:schemeClr val="accent3"/>
          </a:effectRef>
          <a:fontRef idx="minor">
            <a:schemeClr val="dk1"/>
          </a:fontRef>
        </p:style>
        <p:txBody>
          <a:bodyPr rtlCol="0" anchor="ctr"/>
          <a:lstStyle/>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104" name="Rectangle: Rounded Corners 103"/>
          <p:cNvSpPr/>
          <p:nvPr/>
        </p:nvSpPr>
        <p:spPr>
          <a:xfrm>
            <a:off x="4691665" y="512287"/>
            <a:ext cx="2884950" cy="1320800"/>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chemeClr val="tx1"/>
              </a:solidFill>
            </a:endParaRPr>
          </a:p>
          <a:p>
            <a:pPr algn="ctr"/>
            <a:r>
              <a:rPr lang="en-US" b="1" dirty="0">
                <a:solidFill>
                  <a:schemeClr val="tx1"/>
                </a:solidFill>
              </a:rPr>
              <a:t>Simulator</a:t>
            </a:r>
          </a:p>
          <a:p>
            <a:pPr algn="ctr"/>
            <a:endParaRPr lang="en-US" dirty="0">
              <a:solidFill>
                <a:schemeClr val="tx1"/>
              </a:solidFill>
            </a:endParaRPr>
          </a:p>
          <a:p>
            <a:pPr algn="ctr"/>
            <a:endParaRPr lang="en-US" dirty="0"/>
          </a:p>
          <a:p>
            <a:pPr algn="ctr"/>
            <a:endParaRPr lang="en-US" dirty="0"/>
          </a:p>
          <a:p>
            <a:pPr algn="ctr"/>
            <a:endParaRPr lang="en-US" dirty="0"/>
          </a:p>
        </p:txBody>
      </p:sp>
      <p:sp>
        <p:nvSpPr>
          <p:cNvPr id="51" name="Rectangle: Rounded Corners 50">
            <a:extLst>
              <a:ext uri="{FF2B5EF4-FFF2-40B4-BE49-F238E27FC236}">
                <a16:creationId xmlns:a16="http://schemas.microsoft.com/office/drawing/2014/main" id="{F2751B1E-2C25-4F29-841B-3D94FDE58553}"/>
              </a:ext>
            </a:extLst>
          </p:cNvPr>
          <p:cNvSpPr/>
          <p:nvPr/>
        </p:nvSpPr>
        <p:spPr>
          <a:xfrm>
            <a:off x="2741467" y="3399514"/>
            <a:ext cx="1654764" cy="2305151"/>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endParaRPr lang="en-US" dirty="0">
              <a:solidFill>
                <a:schemeClr val="tx1"/>
              </a:solidFill>
            </a:endParaRPr>
          </a:p>
          <a:p>
            <a:pPr algn="ctr"/>
            <a:r>
              <a:rPr lang="en-US" b="1" dirty="0">
                <a:solidFill>
                  <a:schemeClr val="tx1"/>
                </a:solidFill>
              </a:rPr>
              <a:t>Device</a:t>
            </a:r>
          </a:p>
          <a:p>
            <a:pPr algn="ctr"/>
            <a:r>
              <a:rPr lang="en-US" b="1" dirty="0">
                <a:solidFill>
                  <a:schemeClr val="tx1"/>
                </a:solidFill>
              </a:rPr>
              <a:t>runtime</a:t>
            </a:r>
          </a:p>
          <a:p>
            <a:pPr algn="ctr"/>
            <a:endParaRPr lang="en-US" dirty="0">
              <a:solidFill>
                <a:schemeClr val="tx1"/>
              </a:solidFill>
            </a:endParaRP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184" name="Rectangle: Rounded Corners 183"/>
          <p:cNvSpPr/>
          <p:nvPr/>
        </p:nvSpPr>
        <p:spPr>
          <a:xfrm>
            <a:off x="2726077" y="512287"/>
            <a:ext cx="1693158" cy="2739884"/>
          </a:xfrm>
          <a:prstGeom prst="roundRect">
            <a:avLst/>
          </a:prstGeom>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r>
              <a:rPr lang="en-US" b="1" dirty="0">
                <a:solidFill>
                  <a:schemeClr val="tx1"/>
                </a:solidFill>
              </a:rPr>
              <a:t>Editors</a:t>
            </a:r>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a:p>
            <a:pPr algn="ctr"/>
            <a:endParaRPr lang="en-US" dirty="0"/>
          </a:p>
        </p:txBody>
      </p:sp>
      <p:sp>
        <p:nvSpPr>
          <p:cNvPr id="2" name="Rectangle 1"/>
          <p:cNvSpPr/>
          <p:nvPr/>
        </p:nvSpPr>
        <p:spPr>
          <a:xfrm>
            <a:off x="2966738" y="4926379"/>
            <a:ext cx="1282889" cy="600501"/>
          </a:xfrm>
          <a:prstGeom prst="rect">
            <a:avLst/>
          </a:prstGeom>
          <a:solidFill>
            <a:schemeClr val="bg1"/>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solidFill>
                  <a:schemeClr val="tx1"/>
                </a:solidFill>
              </a:rPr>
              <a:t>C++</a:t>
            </a:r>
          </a:p>
        </p:txBody>
      </p:sp>
      <p:sp>
        <p:nvSpPr>
          <p:cNvPr id="3" name="Rectangle 2"/>
          <p:cNvSpPr/>
          <p:nvPr/>
        </p:nvSpPr>
        <p:spPr>
          <a:xfrm>
            <a:off x="2966739" y="2495055"/>
            <a:ext cx="1282889"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TypeScript</a:t>
            </a:r>
          </a:p>
        </p:txBody>
      </p:sp>
      <p:sp>
        <p:nvSpPr>
          <p:cNvPr id="5" name="Rectangle 4"/>
          <p:cNvSpPr/>
          <p:nvPr/>
        </p:nvSpPr>
        <p:spPr>
          <a:xfrm>
            <a:off x="4903729" y="4926378"/>
            <a:ext cx="974257"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runtime</a:t>
            </a:r>
          </a:p>
          <a:p>
            <a:pPr algn="ctr"/>
            <a:r>
              <a:rPr lang="en-US" b="1" dirty="0"/>
              <a:t>binary</a:t>
            </a:r>
          </a:p>
        </p:txBody>
      </p:sp>
      <p:sp>
        <p:nvSpPr>
          <p:cNvPr id="6" name="Rectangle 5"/>
          <p:cNvSpPr/>
          <p:nvPr/>
        </p:nvSpPr>
        <p:spPr>
          <a:xfrm>
            <a:off x="6500216" y="2493657"/>
            <a:ext cx="1076399"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b="1" dirty="0"/>
              <a:t>Assembly</a:t>
            </a:r>
            <a:endParaRPr lang="en-US" b="1" dirty="0"/>
          </a:p>
        </p:txBody>
      </p:sp>
      <p:sp>
        <p:nvSpPr>
          <p:cNvPr id="23" name="Rectangle 22"/>
          <p:cNvSpPr/>
          <p:nvPr/>
        </p:nvSpPr>
        <p:spPr>
          <a:xfrm>
            <a:off x="4908996" y="2490398"/>
            <a:ext cx="968991"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IR</a:t>
            </a:r>
          </a:p>
        </p:txBody>
      </p:sp>
      <p:cxnSp>
        <p:nvCxnSpPr>
          <p:cNvPr id="24" name="Straight Arrow Connector 23"/>
          <p:cNvCxnSpPr>
            <a:stCxn id="3" idx="3"/>
            <a:endCxn id="23" idx="1"/>
          </p:cNvCxnSpPr>
          <p:nvPr/>
        </p:nvCxnSpPr>
        <p:spPr>
          <a:xfrm flipV="1">
            <a:off x="4249628" y="2790649"/>
            <a:ext cx="659368" cy="4657"/>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26" name="Straight Arrow Connector 25"/>
          <p:cNvCxnSpPr>
            <a:stCxn id="23" idx="3"/>
            <a:endCxn id="6" idx="1"/>
          </p:cNvCxnSpPr>
          <p:nvPr/>
        </p:nvCxnSpPr>
        <p:spPr>
          <a:xfrm>
            <a:off x="5877987" y="2790649"/>
            <a:ext cx="622229" cy="3259"/>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41" name="Straight Arrow Connector 40"/>
          <p:cNvCxnSpPr>
            <a:stCxn id="23" idx="0"/>
            <a:endCxn id="44" idx="2"/>
          </p:cNvCxnSpPr>
          <p:nvPr/>
        </p:nvCxnSpPr>
        <p:spPr>
          <a:xfrm flipV="1">
            <a:off x="5393492" y="1682961"/>
            <a:ext cx="204" cy="807437"/>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44" name="Rectangle 43"/>
          <p:cNvSpPr/>
          <p:nvPr/>
        </p:nvSpPr>
        <p:spPr>
          <a:xfrm>
            <a:off x="4830726" y="1082460"/>
            <a:ext cx="1125940" cy="600501"/>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JavaScript</a:t>
            </a:r>
          </a:p>
        </p:txBody>
      </p:sp>
      <p:sp>
        <p:nvSpPr>
          <p:cNvPr id="55" name="Rectangle 54"/>
          <p:cNvSpPr/>
          <p:nvPr/>
        </p:nvSpPr>
        <p:spPr>
          <a:xfrm>
            <a:off x="8128575" y="2491832"/>
            <a:ext cx="974257"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user</a:t>
            </a:r>
          </a:p>
          <a:p>
            <a:pPr algn="ctr"/>
            <a:r>
              <a:rPr lang="en-US" b="1" dirty="0"/>
              <a:t>binary</a:t>
            </a:r>
          </a:p>
        </p:txBody>
      </p:sp>
      <p:cxnSp>
        <p:nvCxnSpPr>
          <p:cNvPr id="56" name="Straight Arrow Connector 55"/>
          <p:cNvCxnSpPr>
            <a:cxnSpLocks/>
            <a:endCxn id="3" idx="0"/>
          </p:cNvCxnSpPr>
          <p:nvPr/>
        </p:nvCxnSpPr>
        <p:spPr>
          <a:xfrm>
            <a:off x="3608183" y="1682961"/>
            <a:ext cx="1" cy="812094"/>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cxnSp>
        <p:nvCxnSpPr>
          <p:cNvPr id="63" name="Connector: Curved 62"/>
          <p:cNvCxnSpPr>
            <a:cxnSpLocks/>
            <a:stCxn id="2" idx="1"/>
            <a:endCxn id="54" idx="1"/>
          </p:cNvCxnSpPr>
          <p:nvPr/>
        </p:nvCxnSpPr>
        <p:spPr>
          <a:xfrm rot="10800000">
            <a:off x="2966738" y="3852672"/>
            <a:ext cx="12700" cy="1373958"/>
          </a:xfrm>
          <a:prstGeom prst="curvedConnector3">
            <a:avLst>
              <a:gd name="adj1" fmla="val 4123063"/>
            </a:avLst>
          </a:prstGeom>
          <a:ln w="38100">
            <a:prstDash val="lgDash"/>
            <a:headEnd type="none"/>
            <a:tailEnd type="triangle"/>
          </a:ln>
        </p:spPr>
        <p:style>
          <a:lnRef idx="3">
            <a:schemeClr val="accent2"/>
          </a:lnRef>
          <a:fillRef idx="0">
            <a:schemeClr val="accent2"/>
          </a:fillRef>
          <a:effectRef idx="2">
            <a:schemeClr val="accent2"/>
          </a:effectRef>
          <a:fontRef idx="minor">
            <a:schemeClr val="tx1"/>
          </a:fontRef>
        </p:style>
      </p:cxnSp>
      <p:cxnSp>
        <p:nvCxnSpPr>
          <p:cNvPr id="84" name="Straight Arrow Connector 83"/>
          <p:cNvCxnSpPr>
            <a:stCxn id="6" idx="3"/>
            <a:endCxn id="55" idx="1"/>
          </p:cNvCxnSpPr>
          <p:nvPr/>
        </p:nvCxnSpPr>
        <p:spPr>
          <a:xfrm flipV="1">
            <a:off x="7576615" y="2792083"/>
            <a:ext cx="551960" cy="1825"/>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88" name="Oval 87"/>
          <p:cNvSpPr/>
          <p:nvPr/>
        </p:nvSpPr>
        <p:spPr>
          <a:xfrm>
            <a:off x="8063253" y="3533178"/>
            <a:ext cx="1104900" cy="571500"/>
          </a:xfrm>
          <a:prstGeom prst="ellipse">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dirty="0"/>
              <a:t>Linker</a:t>
            </a:r>
          </a:p>
        </p:txBody>
      </p:sp>
      <p:sp>
        <p:nvSpPr>
          <p:cNvPr id="120" name="TextBox 119"/>
          <p:cNvSpPr txBox="1"/>
          <p:nvPr/>
        </p:nvSpPr>
        <p:spPr>
          <a:xfrm>
            <a:off x="8063253" y="5270900"/>
            <a:ext cx="929742" cy="369332"/>
          </a:xfrm>
          <a:prstGeom prst="rect">
            <a:avLst/>
          </a:prstGeom>
          <a:noFill/>
        </p:spPr>
        <p:txBody>
          <a:bodyPr wrap="none" rtlCol="0">
            <a:spAutoFit/>
          </a:bodyPr>
          <a:lstStyle/>
          <a:p>
            <a:r>
              <a:rPr lang="en-US" dirty="0"/>
              <a:t>compile</a:t>
            </a:r>
          </a:p>
        </p:txBody>
      </p:sp>
      <p:sp>
        <p:nvSpPr>
          <p:cNvPr id="127" name="Rectangle 126"/>
          <p:cNvSpPr/>
          <p:nvPr/>
        </p:nvSpPr>
        <p:spPr>
          <a:xfrm>
            <a:off x="4903730" y="3537330"/>
            <a:ext cx="974257" cy="600501"/>
          </a:xfrm>
          <a:prstGeom prst="rect">
            <a:avLst/>
          </a:prstGeom>
          <a:solidFill>
            <a:schemeClr val="accent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runtime</a:t>
            </a:r>
          </a:p>
          <a:p>
            <a:pPr algn="ctr"/>
            <a:r>
              <a:rPr lang="en-US" b="1" dirty="0"/>
              <a:t>binary</a:t>
            </a:r>
          </a:p>
        </p:txBody>
      </p:sp>
      <p:cxnSp>
        <p:nvCxnSpPr>
          <p:cNvPr id="129" name="Straight Arrow Connector 128"/>
          <p:cNvCxnSpPr>
            <a:stCxn id="2" idx="3"/>
            <a:endCxn id="5" idx="1"/>
          </p:cNvCxnSpPr>
          <p:nvPr/>
        </p:nvCxnSpPr>
        <p:spPr>
          <a:xfrm flipV="1">
            <a:off x="4249627" y="5226629"/>
            <a:ext cx="654102" cy="1"/>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132" name="Rectangle 131"/>
          <p:cNvSpPr/>
          <p:nvPr/>
        </p:nvSpPr>
        <p:spPr>
          <a:xfrm>
            <a:off x="7816867" y="4532092"/>
            <a:ext cx="1597671" cy="6005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b="1" dirty="0"/>
              <a:t>final binary</a:t>
            </a:r>
          </a:p>
        </p:txBody>
      </p:sp>
      <p:cxnSp>
        <p:nvCxnSpPr>
          <p:cNvPr id="133" name="Straight Arrow Connector 132"/>
          <p:cNvCxnSpPr>
            <a:cxnSpLocks/>
            <a:stCxn id="88" idx="4"/>
            <a:endCxn id="132" idx="0"/>
          </p:cNvCxnSpPr>
          <p:nvPr/>
        </p:nvCxnSpPr>
        <p:spPr>
          <a:xfrm>
            <a:off x="8615703" y="4104678"/>
            <a:ext cx="0" cy="427414"/>
          </a:xfrm>
          <a:prstGeom prst="straightConnector1">
            <a:avLst/>
          </a:prstGeom>
          <a:ln w="38100">
            <a:prstDash val="dash"/>
            <a:tailEnd type="triangle"/>
          </a:ln>
        </p:spPr>
        <p:style>
          <a:lnRef idx="3">
            <a:schemeClr val="accent6"/>
          </a:lnRef>
          <a:fillRef idx="0">
            <a:schemeClr val="accent6"/>
          </a:fillRef>
          <a:effectRef idx="2">
            <a:schemeClr val="accent6"/>
          </a:effectRef>
          <a:fontRef idx="minor">
            <a:schemeClr val="tx1"/>
          </a:fontRef>
        </p:style>
      </p:cxnSp>
      <p:cxnSp>
        <p:nvCxnSpPr>
          <p:cNvPr id="137" name="Straight Arrow Connector 136"/>
          <p:cNvCxnSpPr>
            <a:stCxn id="127" idx="3"/>
            <a:endCxn id="88" idx="2"/>
          </p:cNvCxnSpPr>
          <p:nvPr/>
        </p:nvCxnSpPr>
        <p:spPr>
          <a:xfrm flipV="1">
            <a:off x="5877987" y="3818928"/>
            <a:ext cx="2185266" cy="18653"/>
          </a:xfrm>
          <a:prstGeom prst="straightConnector1">
            <a:avLst/>
          </a:prstGeom>
          <a:ln w="38100">
            <a:prstDash val="dash"/>
            <a:tailEnd type="triangle"/>
          </a:ln>
        </p:spPr>
        <p:style>
          <a:lnRef idx="3">
            <a:schemeClr val="accent6"/>
          </a:lnRef>
          <a:fillRef idx="0">
            <a:schemeClr val="accent6"/>
          </a:fillRef>
          <a:effectRef idx="2">
            <a:schemeClr val="accent6"/>
          </a:effectRef>
          <a:fontRef idx="minor">
            <a:schemeClr val="tx1"/>
          </a:fontRef>
        </p:style>
      </p:cxnSp>
      <p:cxnSp>
        <p:nvCxnSpPr>
          <p:cNvPr id="141" name="Straight Arrow Connector 140"/>
          <p:cNvCxnSpPr>
            <a:stCxn id="55" idx="2"/>
            <a:endCxn id="88" idx="0"/>
          </p:cNvCxnSpPr>
          <p:nvPr/>
        </p:nvCxnSpPr>
        <p:spPr>
          <a:xfrm flipH="1">
            <a:off x="8615703" y="3092333"/>
            <a:ext cx="1" cy="440845"/>
          </a:xfrm>
          <a:prstGeom prst="straightConnector1">
            <a:avLst/>
          </a:prstGeom>
          <a:ln w="38100">
            <a:prstDash val="dash"/>
            <a:tailEnd type="triangle"/>
          </a:ln>
        </p:spPr>
        <p:style>
          <a:lnRef idx="3">
            <a:schemeClr val="accent6"/>
          </a:lnRef>
          <a:fillRef idx="0">
            <a:schemeClr val="accent6"/>
          </a:fillRef>
          <a:effectRef idx="2">
            <a:schemeClr val="accent6"/>
          </a:effectRef>
          <a:fontRef idx="minor">
            <a:schemeClr val="tx1"/>
          </a:fontRef>
        </p:style>
      </p:cxnSp>
      <p:sp>
        <p:nvSpPr>
          <p:cNvPr id="166" name="TextBox 165"/>
          <p:cNvSpPr txBox="1"/>
          <p:nvPr/>
        </p:nvSpPr>
        <p:spPr>
          <a:xfrm>
            <a:off x="8063253" y="6121562"/>
            <a:ext cx="516488" cy="369332"/>
          </a:xfrm>
          <a:prstGeom prst="rect">
            <a:avLst/>
          </a:prstGeom>
          <a:noFill/>
        </p:spPr>
        <p:txBody>
          <a:bodyPr wrap="none" rtlCol="0">
            <a:spAutoFit/>
          </a:bodyPr>
          <a:lstStyle/>
          <a:p>
            <a:r>
              <a:rPr lang="en-US" dirty="0"/>
              <a:t>link</a:t>
            </a:r>
          </a:p>
        </p:txBody>
      </p:sp>
      <p:sp>
        <p:nvSpPr>
          <p:cNvPr id="170" name="TextBox 169"/>
          <p:cNvSpPr txBox="1"/>
          <p:nvPr/>
        </p:nvSpPr>
        <p:spPr>
          <a:xfrm>
            <a:off x="5877986" y="3920012"/>
            <a:ext cx="1343445" cy="369332"/>
          </a:xfrm>
          <a:prstGeom prst="rect">
            <a:avLst/>
          </a:prstGeom>
          <a:noFill/>
        </p:spPr>
        <p:txBody>
          <a:bodyPr wrap="none" rtlCol="0">
            <a:spAutoFit/>
          </a:bodyPr>
          <a:lstStyle/>
          <a:p>
            <a:r>
              <a:rPr lang="en-US" i="1" dirty="0"/>
              <a:t>cached copy</a:t>
            </a:r>
          </a:p>
        </p:txBody>
      </p:sp>
      <p:cxnSp>
        <p:nvCxnSpPr>
          <p:cNvPr id="202" name="Connector: Curved 201"/>
          <p:cNvCxnSpPr>
            <a:cxnSpLocks/>
            <a:stCxn id="3" idx="3"/>
            <a:endCxn id="50" idx="3"/>
          </p:cNvCxnSpPr>
          <p:nvPr/>
        </p:nvCxnSpPr>
        <p:spPr>
          <a:xfrm flipV="1">
            <a:off x="4249628" y="1365192"/>
            <a:ext cx="58268" cy="1430114"/>
          </a:xfrm>
          <a:prstGeom prst="curvedConnector3">
            <a:avLst>
              <a:gd name="adj1" fmla="val 492325"/>
            </a:avLst>
          </a:prstGeom>
          <a:ln w="38100">
            <a:prstDash val="dash"/>
            <a:tailEnd type="triangle"/>
          </a:ln>
        </p:spPr>
        <p:style>
          <a:lnRef idx="3">
            <a:schemeClr val="dk1"/>
          </a:lnRef>
          <a:fillRef idx="0">
            <a:schemeClr val="dk1"/>
          </a:fillRef>
          <a:effectRef idx="2">
            <a:schemeClr val="dk1"/>
          </a:effectRef>
          <a:fontRef idx="minor">
            <a:schemeClr val="tx1"/>
          </a:fontRef>
        </p:style>
      </p:cxnSp>
      <p:grpSp>
        <p:nvGrpSpPr>
          <p:cNvPr id="16" name="Group 15">
            <a:extLst>
              <a:ext uri="{FF2B5EF4-FFF2-40B4-BE49-F238E27FC236}">
                <a16:creationId xmlns:a16="http://schemas.microsoft.com/office/drawing/2014/main" id="{4DB90944-56B9-457C-8D1A-9476F39CB40B}"/>
              </a:ext>
            </a:extLst>
          </p:cNvPr>
          <p:cNvGrpSpPr/>
          <p:nvPr/>
        </p:nvGrpSpPr>
        <p:grpSpPr>
          <a:xfrm>
            <a:off x="6897703" y="5455566"/>
            <a:ext cx="1165550" cy="861128"/>
            <a:chOff x="9027717" y="5541002"/>
            <a:chExt cx="589502" cy="861128"/>
          </a:xfrm>
        </p:grpSpPr>
        <p:cxnSp>
          <p:nvCxnSpPr>
            <p:cNvPr id="119" name="Straight Arrow Connector 118"/>
            <p:cNvCxnSpPr>
              <a:cxnSpLocks/>
            </p:cNvCxnSpPr>
            <p:nvPr/>
          </p:nvCxnSpPr>
          <p:spPr>
            <a:xfrm flipV="1">
              <a:off x="9027717" y="5541002"/>
              <a:ext cx="589502" cy="1"/>
            </a:xfrm>
            <a:prstGeom prst="straightConnector1">
              <a:avLst/>
            </a:prstGeom>
            <a:ln w="38100">
              <a:headEnd type="none"/>
              <a:tailEnd type="triangle"/>
            </a:ln>
          </p:spPr>
          <p:style>
            <a:lnRef idx="3">
              <a:schemeClr val="accent5"/>
            </a:lnRef>
            <a:fillRef idx="0">
              <a:schemeClr val="accent5"/>
            </a:fillRef>
            <a:effectRef idx="2">
              <a:schemeClr val="accent5"/>
            </a:effectRef>
            <a:fontRef idx="minor">
              <a:schemeClr val="tx1"/>
            </a:fontRef>
          </p:style>
        </p:cxnSp>
        <p:cxnSp>
          <p:nvCxnSpPr>
            <p:cNvPr id="164" name="Straight Arrow Connector 163"/>
            <p:cNvCxnSpPr>
              <a:cxnSpLocks/>
            </p:cNvCxnSpPr>
            <p:nvPr/>
          </p:nvCxnSpPr>
          <p:spPr>
            <a:xfrm>
              <a:off x="9070859" y="6400687"/>
              <a:ext cx="546360" cy="1443"/>
            </a:xfrm>
            <a:prstGeom prst="straightConnector1">
              <a:avLst/>
            </a:prstGeom>
            <a:ln w="38100">
              <a:prstDash val="sysDash"/>
              <a:headEnd type="none"/>
              <a:tailEnd type="triangle"/>
            </a:ln>
          </p:spPr>
          <p:style>
            <a:lnRef idx="3">
              <a:schemeClr val="accent6"/>
            </a:lnRef>
            <a:fillRef idx="0">
              <a:schemeClr val="accent6"/>
            </a:fillRef>
            <a:effectRef idx="2">
              <a:schemeClr val="accent6"/>
            </a:effectRef>
            <a:fontRef idx="minor">
              <a:schemeClr val="tx1"/>
            </a:fontRef>
          </p:style>
        </p:cxnSp>
        <p:cxnSp>
          <p:nvCxnSpPr>
            <p:cNvPr id="205" name="Connector: Curved 204"/>
            <p:cNvCxnSpPr>
              <a:cxnSpLocks/>
            </p:cNvCxnSpPr>
            <p:nvPr/>
          </p:nvCxnSpPr>
          <p:spPr>
            <a:xfrm flipV="1">
              <a:off x="9041373" y="5959608"/>
              <a:ext cx="575846" cy="6725"/>
            </a:xfrm>
            <a:prstGeom prst="curvedConnector3">
              <a:avLst>
                <a:gd name="adj1" fmla="val 50000"/>
              </a:avLst>
            </a:prstGeom>
            <a:ln w="38100">
              <a:prstDash val="dash"/>
              <a:headEnd type="none"/>
              <a:tailEnd type="triangle"/>
            </a:ln>
          </p:spPr>
          <p:style>
            <a:lnRef idx="3">
              <a:schemeClr val="dk1"/>
            </a:lnRef>
            <a:fillRef idx="0">
              <a:schemeClr val="dk1"/>
            </a:fillRef>
            <a:effectRef idx="2">
              <a:schemeClr val="dk1"/>
            </a:effectRef>
            <a:fontRef idx="minor">
              <a:schemeClr val="tx1"/>
            </a:fontRef>
          </p:style>
        </p:cxnSp>
      </p:grpSp>
      <p:sp>
        <p:nvSpPr>
          <p:cNvPr id="208" name="TextBox 207"/>
          <p:cNvSpPr txBox="1"/>
          <p:nvPr/>
        </p:nvSpPr>
        <p:spPr>
          <a:xfrm>
            <a:off x="8063253" y="5696231"/>
            <a:ext cx="1166986" cy="369332"/>
          </a:xfrm>
          <a:prstGeom prst="rect">
            <a:avLst/>
          </a:prstGeom>
          <a:noFill/>
        </p:spPr>
        <p:txBody>
          <a:bodyPr wrap="none" rtlCol="0">
            <a:spAutoFit/>
          </a:bodyPr>
          <a:lstStyle/>
          <a:p>
            <a:r>
              <a:rPr lang="en-US" dirty="0"/>
              <a:t>decompile</a:t>
            </a:r>
          </a:p>
        </p:txBody>
      </p:sp>
      <p:sp>
        <p:nvSpPr>
          <p:cNvPr id="42" name="Rectangle 41"/>
          <p:cNvSpPr/>
          <p:nvPr/>
        </p:nvSpPr>
        <p:spPr>
          <a:xfrm>
            <a:off x="3486660" y="5738530"/>
            <a:ext cx="1961563" cy="369332"/>
          </a:xfrm>
          <a:prstGeom prst="rect">
            <a:avLst/>
          </a:prstGeom>
        </p:spPr>
        <p:txBody>
          <a:bodyPr wrap="none">
            <a:spAutoFit/>
          </a:bodyPr>
          <a:lstStyle/>
          <a:p>
            <a:pPr algn="ctr"/>
            <a:r>
              <a:rPr lang="en-US" b="1" dirty="0"/>
              <a:t>Cloud compilation</a:t>
            </a:r>
          </a:p>
        </p:txBody>
      </p:sp>
      <p:sp>
        <p:nvSpPr>
          <p:cNvPr id="54" name="Rectangle 53"/>
          <p:cNvSpPr/>
          <p:nvPr/>
        </p:nvSpPr>
        <p:spPr>
          <a:xfrm>
            <a:off x="2966738" y="3552421"/>
            <a:ext cx="1282889" cy="600501"/>
          </a:xfrm>
          <a:prstGeom prst="rect">
            <a:avLst/>
          </a:prstGeom>
          <a:solidFill>
            <a:schemeClr val="bg1"/>
          </a:solidFill>
        </p:spPr>
        <p:style>
          <a:lnRef idx="1">
            <a:schemeClr val="accent2"/>
          </a:lnRef>
          <a:fillRef idx="3">
            <a:schemeClr val="accent2"/>
          </a:fillRef>
          <a:effectRef idx="2">
            <a:schemeClr val="accent2"/>
          </a:effectRef>
          <a:fontRef idx="minor">
            <a:schemeClr val="lt1"/>
          </a:fontRef>
        </p:style>
        <p:txBody>
          <a:bodyPr rtlCol="0" anchor="ctr"/>
          <a:lstStyle/>
          <a:p>
            <a:pPr algn="ctr"/>
            <a:r>
              <a:rPr lang="en-US" dirty="0">
                <a:solidFill>
                  <a:schemeClr val="tx1"/>
                </a:solidFill>
              </a:rPr>
              <a:t>TypeScript</a:t>
            </a:r>
          </a:p>
        </p:txBody>
      </p:sp>
      <p:cxnSp>
        <p:nvCxnSpPr>
          <p:cNvPr id="60" name="Straight Arrow Connector 59"/>
          <p:cNvCxnSpPr>
            <a:cxnSpLocks/>
            <a:stCxn id="54" idx="3"/>
            <a:endCxn id="23" idx="2"/>
          </p:cNvCxnSpPr>
          <p:nvPr/>
        </p:nvCxnSpPr>
        <p:spPr>
          <a:xfrm flipV="1">
            <a:off x="4249627" y="3090899"/>
            <a:ext cx="1143865" cy="761773"/>
          </a:xfrm>
          <a:prstGeom prst="straightConnector1">
            <a:avLst/>
          </a:prstGeom>
          <a:ln w="38100">
            <a:tailEnd type="triangle"/>
          </a:ln>
        </p:spPr>
        <p:style>
          <a:lnRef idx="3">
            <a:schemeClr val="accent5"/>
          </a:lnRef>
          <a:fillRef idx="0">
            <a:schemeClr val="accent5"/>
          </a:fillRef>
          <a:effectRef idx="2">
            <a:schemeClr val="accent5"/>
          </a:effectRef>
          <a:fontRef idx="minor">
            <a:schemeClr val="tx1"/>
          </a:fontRef>
        </p:style>
      </p:cxnSp>
      <p:sp>
        <p:nvSpPr>
          <p:cNvPr id="49" name="Rectangle: Rounded Corners 48"/>
          <p:cNvSpPr/>
          <p:nvPr/>
        </p:nvSpPr>
        <p:spPr bwMode="auto">
          <a:xfrm>
            <a:off x="2893711" y="2484676"/>
            <a:ext cx="1452315" cy="642127"/>
          </a:xfrm>
          <a:prstGeom prst="roundRect">
            <a:avLst/>
          </a:prstGeom>
          <a:solidFill>
            <a:schemeClr val="bg1"/>
          </a:solidFill>
          <a:ln w="9525" cap="flat" cmpd="sng" algn="ctr">
            <a:solidFill>
              <a:schemeClr val="tx1"/>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ctr"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sz="1600" b="0" i="0" u="none" strike="noStrike" kern="0" cap="none" spc="0" normalizeH="0" baseline="0" noProof="0" dirty="0">
                <a:ln>
                  <a:noFill/>
                </a:ln>
                <a:effectLst/>
                <a:uLnTx/>
                <a:uFillTx/>
                <a:latin typeface="Segoe UI"/>
                <a:ea typeface="Segoe UI" pitchFamily="34" charset="0"/>
                <a:cs typeface="Segoe UI" pitchFamily="34" charset="0"/>
              </a:rPr>
              <a:t>Monaco</a:t>
            </a:r>
          </a:p>
          <a:p>
            <a:pPr marL="0" marR="0" lvl="0" indent="0" algn="ctr" defTabSz="932472" eaLnBrk="1" fontAlgn="base" latinLnBrk="0" hangingPunct="1">
              <a:lnSpc>
                <a:spcPct val="90000"/>
              </a:lnSpc>
              <a:spcBef>
                <a:spcPct val="0"/>
              </a:spcBef>
              <a:spcAft>
                <a:spcPct val="0"/>
              </a:spcAft>
              <a:buClrTx/>
              <a:buSzTx/>
              <a:buFontTx/>
              <a:buNone/>
              <a:tabLst/>
              <a:defRPr/>
            </a:pPr>
            <a:r>
              <a:rPr lang="en-US" sz="1100" kern="0" dirty="0">
                <a:latin typeface="Segoe UI"/>
                <a:ea typeface="Segoe UI" pitchFamily="34" charset="0"/>
                <a:cs typeface="Segoe UI" pitchFamily="34" charset="0"/>
              </a:rPr>
              <a:t>TypeScript</a:t>
            </a:r>
            <a:endParaRPr kumimoji="0" lang="en-US" sz="1100" i="0" u="none" strike="noStrike" kern="0" cap="none" spc="0" normalizeH="0" baseline="0" noProof="0" dirty="0">
              <a:ln>
                <a:noFill/>
              </a:ln>
              <a:effectLst/>
              <a:uLnTx/>
              <a:uFillTx/>
              <a:latin typeface="Segoe UI"/>
              <a:ea typeface="Segoe UI" pitchFamily="34" charset="0"/>
              <a:cs typeface="Segoe UI" pitchFamily="34" charset="0"/>
            </a:endParaRPr>
          </a:p>
        </p:txBody>
      </p:sp>
      <p:sp>
        <p:nvSpPr>
          <p:cNvPr id="50" name="Rectangle: Rounded Corners 49"/>
          <p:cNvSpPr/>
          <p:nvPr/>
        </p:nvSpPr>
        <p:spPr bwMode="auto">
          <a:xfrm>
            <a:off x="2829801" y="1052690"/>
            <a:ext cx="1478095" cy="625004"/>
          </a:xfrm>
          <a:prstGeom prst="roundRect">
            <a:avLst/>
          </a:prstGeom>
          <a:solidFill>
            <a:schemeClr val="bg1"/>
          </a:solidFill>
          <a:ln w="10795" cap="flat" cmpd="sng" algn="ctr">
            <a:solidFill>
              <a:srgbClr val="107C10">
                <a:shade val="50000"/>
              </a:srgbClr>
            </a:solidFill>
            <a:prstDash val="solid"/>
            <a:headEnd type="none" w="med" len="med"/>
            <a:tailEnd type="none" w="med" len="med"/>
          </a:ln>
          <a:effectLst/>
        </p:spPr>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eaLnBrk="1" fontAlgn="base" latinLnBrk="0" hangingPunct="1">
              <a:lnSpc>
                <a:spcPct val="90000"/>
              </a:lnSpc>
              <a:spcBef>
                <a:spcPct val="0"/>
              </a:spcBef>
              <a:spcAft>
                <a:spcPct val="0"/>
              </a:spcAft>
              <a:buClrTx/>
              <a:buSzTx/>
              <a:buFontTx/>
              <a:buNone/>
              <a:tabLst/>
              <a:defRPr/>
            </a:pPr>
            <a:r>
              <a:rPr kumimoji="0" lang="en-US" b="0" i="0" u="none" strike="noStrike" kern="0" cap="none" spc="0" normalizeH="0" baseline="0" noProof="0" dirty="0" err="1">
                <a:ln>
                  <a:noFill/>
                </a:ln>
                <a:effectLst/>
                <a:uLnTx/>
                <a:uFillTx/>
                <a:latin typeface="Segoe UI"/>
                <a:ea typeface="Segoe UI" pitchFamily="34" charset="0"/>
                <a:cs typeface="Segoe UI" pitchFamily="34" charset="0"/>
              </a:rPr>
              <a:t>Blockly</a:t>
            </a:r>
            <a:endParaRPr kumimoji="0" lang="en-US" b="0" i="0" u="none" strike="noStrike" kern="0" cap="none" spc="0" normalizeH="0" baseline="0" noProof="0" dirty="0">
              <a:ln>
                <a:noFill/>
              </a:ln>
              <a:effectLst/>
              <a:uLnTx/>
              <a:uFillTx/>
              <a:latin typeface="Segoe UI"/>
              <a:ea typeface="Segoe UI" pitchFamily="34" charset="0"/>
              <a:cs typeface="Segoe UI" pitchFamily="34" charset="0"/>
            </a:endParaRPr>
          </a:p>
        </p:txBody>
      </p:sp>
      <p:sp>
        <p:nvSpPr>
          <p:cNvPr id="48" name="Rectangle 47">
            <a:extLst>
              <a:ext uri="{FF2B5EF4-FFF2-40B4-BE49-F238E27FC236}">
                <a16:creationId xmlns:a16="http://schemas.microsoft.com/office/drawing/2014/main" id="{5CED1D2E-B933-4AB1-A87F-EB9D42C873A1}"/>
              </a:ext>
            </a:extLst>
          </p:cNvPr>
          <p:cNvSpPr/>
          <p:nvPr/>
        </p:nvSpPr>
        <p:spPr>
          <a:xfrm>
            <a:off x="8120432" y="477170"/>
            <a:ext cx="1064522" cy="369332"/>
          </a:xfrm>
          <a:prstGeom prst="rect">
            <a:avLst/>
          </a:prstGeom>
        </p:spPr>
        <p:txBody>
          <a:bodyPr wrap="none">
            <a:spAutoFit/>
          </a:bodyPr>
          <a:lstStyle/>
          <a:p>
            <a:pPr algn="ctr"/>
            <a:r>
              <a:rPr lang="en-US" b="1" dirty="0"/>
              <a:t>Web App</a:t>
            </a:r>
          </a:p>
        </p:txBody>
      </p:sp>
      <p:cxnSp>
        <p:nvCxnSpPr>
          <p:cNvPr id="59" name="Connector: Curved 58">
            <a:extLst>
              <a:ext uri="{FF2B5EF4-FFF2-40B4-BE49-F238E27FC236}">
                <a16:creationId xmlns:a16="http://schemas.microsoft.com/office/drawing/2014/main" id="{6DA4F012-3B0E-4B76-B575-7C068408FD0C}"/>
              </a:ext>
            </a:extLst>
          </p:cNvPr>
          <p:cNvCxnSpPr>
            <a:cxnSpLocks/>
            <a:stCxn id="54" idx="1"/>
            <a:endCxn id="50" idx="1"/>
          </p:cNvCxnSpPr>
          <p:nvPr/>
        </p:nvCxnSpPr>
        <p:spPr>
          <a:xfrm rot="10800000">
            <a:off x="2829802" y="1365192"/>
            <a:ext cx="136937" cy="2487480"/>
          </a:xfrm>
          <a:prstGeom prst="curvedConnector3">
            <a:avLst>
              <a:gd name="adj1" fmla="val 407517"/>
            </a:avLst>
          </a:prstGeom>
          <a:ln w="38100">
            <a:prstDash val="lgDash"/>
            <a:headEnd type="none"/>
            <a:tailEnd type="triangle"/>
          </a:ln>
        </p:spPr>
        <p:style>
          <a:lnRef idx="3">
            <a:schemeClr val="accent2"/>
          </a:lnRef>
          <a:fillRef idx="0">
            <a:schemeClr val="accent2"/>
          </a:fillRef>
          <a:effectRef idx="2">
            <a:schemeClr val="accent2"/>
          </a:effectRef>
          <a:fontRef idx="minor">
            <a:schemeClr val="tx1"/>
          </a:fontRef>
        </p:style>
      </p:cxnSp>
      <p:cxnSp>
        <p:nvCxnSpPr>
          <p:cNvPr id="52" name="Connector: Curved 51">
            <a:extLst>
              <a:ext uri="{FF2B5EF4-FFF2-40B4-BE49-F238E27FC236}">
                <a16:creationId xmlns:a16="http://schemas.microsoft.com/office/drawing/2014/main" id="{E79BD087-355B-4B1F-8144-0529D8190511}"/>
              </a:ext>
            </a:extLst>
          </p:cNvPr>
          <p:cNvCxnSpPr>
            <a:cxnSpLocks/>
            <a:endCxn id="49" idx="1"/>
          </p:cNvCxnSpPr>
          <p:nvPr/>
        </p:nvCxnSpPr>
        <p:spPr>
          <a:xfrm rot="16200000" flipV="1">
            <a:off x="2414304" y="3285148"/>
            <a:ext cx="1031841" cy="73026"/>
          </a:xfrm>
          <a:prstGeom prst="curvedConnector4">
            <a:avLst>
              <a:gd name="adj1" fmla="val 3094"/>
              <a:gd name="adj2" fmla="val 413039"/>
            </a:avLst>
          </a:prstGeom>
          <a:ln w="38100">
            <a:prstDash val="lgDash"/>
            <a:headEnd type="none"/>
            <a:tailEnd type="triangle"/>
          </a:ln>
        </p:spPr>
        <p:style>
          <a:lnRef idx="3">
            <a:schemeClr val="accent2"/>
          </a:lnRef>
          <a:fillRef idx="0">
            <a:schemeClr val="accent2"/>
          </a:fillRef>
          <a:effectRef idx="2">
            <a:schemeClr val="accent2"/>
          </a:effectRef>
          <a:fontRef idx="minor">
            <a:schemeClr val="tx1"/>
          </a:fontRef>
        </p:style>
      </p:cxnSp>
    </p:spTree>
    <p:extLst>
      <p:ext uri="{BB962C8B-B14F-4D97-AF65-F5344CB8AC3E}">
        <p14:creationId xmlns:p14="http://schemas.microsoft.com/office/powerpoint/2010/main" val="38936734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fade">
                                      <p:cBhvr>
                                        <p:cTn id="7" dur="500"/>
                                        <p:tgtEl>
                                          <p:spTgt spid="10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84"/>
                                        </p:tgtEl>
                                        <p:attrNameLst>
                                          <p:attrName>style.visibility</p:attrName>
                                        </p:attrNameLst>
                                      </p:cBhvr>
                                      <p:to>
                                        <p:strVal val="visible"/>
                                      </p:to>
                                    </p:set>
                                    <p:animEffect transition="in" filter="fade">
                                      <p:cBhvr>
                                        <p:cTn id="10" dur="500"/>
                                        <p:tgtEl>
                                          <p:spTgt spid="18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3"/>
                                        </p:tgtEl>
                                        <p:attrNameLst>
                                          <p:attrName>style.visibility</p:attrName>
                                        </p:attrNameLst>
                                      </p:cBhvr>
                                      <p:to>
                                        <p:strVal val="visible"/>
                                      </p:to>
                                    </p:set>
                                    <p:animEffect transition="in" filter="fade">
                                      <p:cBhvr>
                                        <p:cTn id="16" dur="500"/>
                                        <p:tgtEl>
                                          <p:spTgt spid="23"/>
                                        </p:tgtEl>
                                      </p:cBhvr>
                                    </p:animEffect>
                                  </p:childTnLst>
                                </p:cTn>
                              </p:par>
                              <p:par>
                                <p:cTn id="17" presetID="10"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animEffect transition="in" filter="fade">
                                      <p:cBhvr>
                                        <p:cTn id="19" dur="500"/>
                                        <p:tgtEl>
                                          <p:spTgt spid="24"/>
                                        </p:tgtEl>
                                      </p:cBhvr>
                                    </p:animEffect>
                                  </p:childTnLst>
                                </p:cTn>
                              </p:par>
                              <p:par>
                                <p:cTn id="20" presetID="10" presetClass="entr" presetSubtype="0" fill="hold"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fade">
                                      <p:cBhvr>
                                        <p:cTn id="22" dur="500"/>
                                        <p:tgtEl>
                                          <p:spTgt spid="41"/>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44"/>
                                        </p:tgtEl>
                                        <p:attrNameLst>
                                          <p:attrName>style.visibility</p:attrName>
                                        </p:attrNameLst>
                                      </p:cBhvr>
                                      <p:to>
                                        <p:strVal val="visible"/>
                                      </p:to>
                                    </p:set>
                                    <p:animEffect transition="in" filter="fade">
                                      <p:cBhvr>
                                        <p:cTn id="25" dur="500"/>
                                        <p:tgtEl>
                                          <p:spTgt spid="44"/>
                                        </p:tgtEl>
                                      </p:cBhvr>
                                    </p:animEffect>
                                  </p:childTnLst>
                                </p:cTn>
                              </p:par>
                              <p:par>
                                <p:cTn id="26" presetID="10" presetClass="entr" presetSubtype="0" fill="hold" nodeType="withEffect">
                                  <p:stCondLst>
                                    <p:cond delay="0"/>
                                  </p:stCondLst>
                                  <p:childTnLst>
                                    <p:set>
                                      <p:cBhvr>
                                        <p:cTn id="27" dur="1" fill="hold">
                                          <p:stCondLst>
                                            <p:cond delay="0"/>
                                          </p:stCondLst>
                                        </p:cTn>
                                        <p:tgtEl>
                                          <p:spTgt spid="56"/>
                                        </p:tgtEl>
                                        <p:attrNameLst>
                                          <p:attrName>style.visibility</p:attrName>
                                        </p:attrNameLst>
                                      </p:cBhvr>
                                      <p:to>
                                        <p:strVal val="visible"/>
                                      </p:to>
                                    </p:set>
                                    <p:animEffect transition="in" filter="fade">
                                      <p:cBhvr>
                                        <p:cTn id="28" dur="500"/>
                                        <p:tgtEl>
                                          <p:spTgt spid="56"/>
                                        </p:tgtEl>
                                      </p:cBhvr>
                                    </p:animEffect>
                                  </p:childTnLst>
                                </p:cTn>
                              </p:par>
                              <p:par>
                                <p:cTn id="29" presetID="10" presetClass="entr" presetSubtype="0" fill="hold" nodeType="withEffect">
                                  <p:stCondLst>
                                    <p:cond delay="0"/>
                                  </p:stCondLst>
                                  <p:childTnLst>
                                    <p:set>
                                      <p:cBhvr>
                                        <p:cTn id="30" dur="1" fill="hold">
                                          <p:stCondLst>
                                            <p:cond delay="0"/>
                                          </p:stCondLst>
                                        </p:cTn>
                                        <p:tgtEl>
                                          <p:spTgt spid="202"/>
                                        </p:tgtEl>
                                        <p:attrNameLst>
                                          <p:attrName>style.visibility</p:attrName>
                                        </p:attrNameLst>
                                      </p:cBhvr>
                                      <p:to>
                                        <p:strVal val="visible"/>
                                      </p:to>
                                    </p:set>
                                    <p:animEffect transition="in" filter="fade">
                                      <p:cBhvr>
                                        <p:cTn id="31" dur="500"/>
                                        <p:tgtEl>
                                          <p:spTgt spid="20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500"/>
                                        <p:tgtEl>
                                          <p:spTgt spid="54"/>
                                        </p:tgtEl>
                                      </p:cBhvr>
                                    </p:animEffect>
                                  </p:childTnLst>
                                </p:cTn>
                              </p:par>
                              <p:par>
                                <p:cTn id="35" presetID="10" presetClass="entr" presetSubtype="0" fill="hold" nodeType="withEffect">
                                  <p:stCondLst>
                                    <p:cond delay="0"/>
                                  </p:stCondLst>
                                  <p:childTnLst>
                                    <p:set>
                                      <p:cBhvr>
                                        <p:cTn id="36" dur="1" fill="hold">
                                          <p:stCondLst>
                                            <p:cond delay="0"/>
                                          </p:stCondLst>
                                        </p:cTn>
                                        <p:tgtEl>
                                          <p:spTgt spid="60"/>
                                        </p:tgtEl>
                                        <p:attrNameLst>
                                          <p:attrName>style.visibility</p:attrName>
                                        </p:attrNameLst>
                                      </p:cBhvr>
                                      <p:to>
                                        <p:strVal val="visible"/>
                                      </p:to>
                                    </p:set>
                                    <p:animEffect transition="in" filter="fade">
                                      <p:cBhvr>
                                        <p:cTn id="37" dur="500"/>
                                        <p:tgtEl>
                                          <p:spTgt spid="60"/>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48"/>
                                        </p:tgtEl>
                                        <p:attrNameLst>
                                          <p:attrName>style.visibility</p:attrName>
                                        </p:attrNameLst>
                                      </p:cBhvr>
                                      <p:to>
                                        <p:strVal val="visible"/>
                                      </p:to>
                                    </p:set>
                                    <p:animEffect transition="in" filter="fade">
                                      <p:cBhvr>
                                        <p:cTn id="40" dur="500"/>
                                        <p:tgtEl>
                                          <p:spTgt spid="4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06"/>
                                        </p:tgtEl>
                                        <p:attrNameLst>
                                          <p:attrName>style.visibility</p:attrName>
                                        </p:attrNameLst>
                                      </p:cBhvr>
                                      <p:to>
                                        <p:strVal val="visible"/>
                                      </p:to>
                                    </p:set>
                                    <p:animEffect transition="in" filter="fade">
                                      <p:cBhvr>
                                        <p:cTn id="43" dur="500"/>
                                        <p:tgtEl>
                                          <p:spTgt spid="106"/>
                                        </p:tgtEl>
                                      </p:cBhvr>
                                    </p:animEffect>
                                  </p:childTnLst>
                                </p:cTn>
                              </p:par>
                              <p:par>
                                <p:cTn id="44" presetID="10" presetClass="entr" presetSubtype="0" fill="hold" nodeType="withEffect">
                                  <p:stCondLst>
                                    <p:cond delay="0"/>
                                  </p:stCondLst>
                                  <p:childTnLst>
                                    <p:set>
                                      <p:cBhvr>
                                        <p:cTn id="45" dur="1" fill="hold">
                                          <p:stCondLst>
                                            <p:cond delay="0"/>
                                          </p:stCondLst>
                                        </p:cTn>
                                        <p:tgtEl>
                                          <p:spTgt spid="52"/>
                                        </p:tgtEl>
                                        <p:attrNameLst>
                                          <p:attrName>style.visibility</p:attrName>
                                        </p:attrNameLst>
                                      </p:cBhvr>
                                      <p:to>
                                        <p:strVal val="visible"/>
                                      </p:to>
                                    </p:set>
                                    <p:animEffect transition="in" filter="fade">
                                      <p:cBhvr>
                                        <p:cTn id="46" dur="500"/>
                                        <p:tgtEl>
                                          <p:spTgt spid="52"/>
                                        </p:tgtEl>
                                      </p:cBhvr>
                                    </p:animEffect>
                                  </p:childTnLst>
                                </p:cTn>
                              </p:par>
                              <p:par>
                                <p:cTn id="47" presetID="10" presetClass="entr" presetSubtype="0" fill="hold" nodeType="withEffect">
                                  <p:stCondLst>
                                    <p:cond delay="0"/>
                                  </p:stCondLst>
                                  <p:childTnLst>
                                    <p:set>
                                      <p:cBhvr>
                                        <p:cTn id="48" dur="1" fill="hold">
                                          <p:stCondLst>
                                            <p:cond delay="0"/>
                                          </p:stCondLst>
                                        </p:cTn>
                                        <p:tgtEl>
                                          <p:spTgt spid="59"/>
                                        </p:tgtEl>
                                        <p:attrNameLst>
                                          <p:attrName>style.visibility</p:attrName>
                                        </p:attrNameLst>
                                      </p:cBhvr>
                                      <p:to>
                                        <p:strVal val="visible"/>
                                      </p:to>
                                    </p:set>
                                    <p:animEffect transition="in" filter="fade">
                                      <p:cBhvr>
                                        <p:cTn id="49" dur="500"/>
                                        <p:tgtEl>
                                          <p:spTgt spid="59"/>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49"/>
                                        </p:tgtEl>
                                        <p:attrNameLst>
                                          <p:attrName>style.visibility</p:attrName>
                                        </p:attrNameLst>
                                      </p:cBhvr>
                                      <p:to>
                                        <p:strVal val="visible"/>
                                      </p:to>
                                    </p:set>
                                    <p:animEffect transition="in" filter="fade">
                                      <p:cBhvr>
                                        <p:cTn id="52" dur="500"/>
                                        <p:tgtEl>
                                          <p:spTgt spid="49"/>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50"/>
                                        </p:tgtEl>
                                        <p:attrNameLst>
                                          <p:attrName>style.visibility</p:attrName>
                                        </p:attrNameLst>
                                      </p:cBhvr>
                                      <p:to>
                                        <p:strVal val="visible"/>
                                      </p:to>
                                    </p:set>
                                    <p:animEffect transition="in" filter="fade">
                                      <p:cBhvr>
                                        <p:cTn id="55" dur="500"/>
                                        <p:tgtEl>
                                          <p:spTgt spid="50"/>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7"/>
                                        </p:tgtEl>
                                        <p:attrNameLst>
                                          <p:attrName>style.visibility</p:attrName>
                                        </p:attrNameLst>
                                      </p:cBhvr>
                                      <p:to>
                                        <p:strVal val="visible"/>
                                      </p:to>
                                    </p:set>
                                    <p:animEffect transition="in" filter="fade">
                                      <p:cBhvr>
                                        <p:cTn id="60" dur="500"/>
                                        <p:tgtEl>
                                          <p:spTgt spid="7"/>
                                        </p:tgtEl>
                                      </p:cBhvr>
                                    </p:animEffect>
                                  </p:childTnLst>
                                </p:cTn>
                              </p:par>
                              <p:par>
                                <p:cTn id="61" presetID="10" presetClass="entr" presetSubtype="0" fill="hold" grpId="0" nodeType="withEffect">
                                  <p:stCondLst>
                                    <p:cond delay="0"/>
                                  </p:stCondLst>
                                  <p:childTnLst>
                                    <p:set>
                                      <p:cBhvr>
                                        <p:cTn id="62" dur="1" fill="hold">
                                          <p:stCondLst>
                                            <p:cond delay="0"/>
                                          </p:stCondLst>
                                        </p:cTn>
                                        <p:tgtEl>
                                          <p:spTgt spid="2"/>
                                        </p:tgtEl>
                                        <p:attrNameLst>
                                          <p:attrName>style.visibility</p:attrName>
                                        </p:attrNameLst>
                                      </p:cBhvr>
                                      <p:to>
                                        <p:strVal val="visible"/>
                                      </p:to>
                                    </p:set>
                                    <p:animEffect transition="in" filter="fade">
                                      <p:cBhvr>
                                        <p:cTn id="63" dur="500"/>
                                        <p:tgtEl>
                                          <p:spTgt spid="2"/>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5"/>
                                        </p:tgtEl>
                                        <p:attrNameLst>
                                          <p:attrName>style.visibility</p:attrName>
                                        </p:attrNameLst>
                                      </p:cBhvr>
                                      <p:to>
                                        <p:strVal val="visible"/>
                                      </p:to>
                                    </p:set>
                                    <p:animEffect transition="in" filter="fade">
                                      <p:cBhvr>
                                        <p:cTn id="66" dur="500"/>
                                        <p:tgtEl>
                                          <p:spTgt spid="5"/>
                                        </p:tgtEl>
                                      </p:cBhvr>
                                    </p:animEffect>
                                  </p:childTnLst>
                                </p:cTn>
                              </p:par>
                              <p:par>
                                <p:cTn id="67" presetID="10" presetClass="entr" presetSubtype="0" fill="hold" nodeType="withEffect">
                                  <p:stCondLst>
                                    <p:cond delay="0"/>
                                  </p:stCondLst>
                                  <p:childTnLst>
                                    <p:set>
                                      <p:cBhvr>
                                        <p:cTn id="68" dur="1" fill="hold">
                                          <p:stCondLst>
                                            <p:cond delay="0"/>
                                          </p:stCondLst>
                                        </p:cTn>
                                        <p:tgtEl>
                                          <p:spTgt spid="129"/>
                                        </p:tgtEl>
                                        <p:attrNameLst>
                                          <p:attrName>style.visibility</p:attrName>
                                        </p:attrNameLst>
                                      </p:cBhvr>
                                      <p:to>
                                        <p:strVal val="visible"/>
                                      </p:to>
                                    </p:set>
                                    <p:animEffect transition="in" filter="fade">
                                      <p:cBhvr>
                                        <p:cTn id="69" dur="500"/>
                                        <p:tgtEl>
                                          <p:spTgt spid="129"/>
                                        </p:tgtEl>
                                      </p:cBhvr>
                                    </p:animEffect>
                                  </p:childTnLst>
                                </p:cTn>
                              </p:par>
                              <p:par>
                                <p:cTn id="70" presetID="10" presetClass="entr" presetSubtype="0" fill="hold" grpId="0" nodeType="withEffect">
                                  <p:stCondLst>
                                    <p:cond delay="0"/>
                                  </p:stCondLst>
                                  <p:childTnLst>
                                    <p:set>
                                      <p:cBhvr>
                                        <p:cTn id="71" dur="1" fill="hold">
                                          <p:stCondLst>
                                            <p:cond delay="0"/>
                                          </p:stCondLst>
                                        </p:cTn>
                                        <p:tgtEl>
                                          <p:spTgt spid="42"/>
                                        </p:tgtEl>
                                        <p:attrNameLst>
                                          <p:attrName>style.visibility</p:attrName>
                                        </p:attrNameLst>
                                      </p:cBhvr>
                                      <p:to>
                                        <p:strVal val="visible"/>
                                      </p:to>
                                    </p:set>
                                    <p:animEffect transition="in" filter="fade">
                                      <p:cBhvr>
                                        <p:cTn id="72" dur="500"/>
                                        <p:tgtEl>
                                          <p:spTgt spid="42"/>
                                        </p:tgtEl>
                                      </p:cBhvr>
                                    </p:animEffect>
                                  </p:childTnLst>
                                </p:cTn>
                              </p:par>
                              <p:par>
                                <p:cTn id="73" presetID="10" presetClass="entr" presetSubtype="0" fill="hold" nodeType="withEffect">
                                  <p:stCondLst>
                                    <p:cond delay="0"/>
                                  </p:stCondLst>
                                  <p:childTnLst>
                                    <p:set>
                                      <p:cBhvr>
                                        <p:cTn id="74" dur="1" fill="hold">
                                          <p:stCondLst>
                                            <p:cond delay="0"/>
                                          </p:stCondLst>
                                        </p:cTn>
                                        <p:tgtEl>
                                          <p:spTgt spid="63"/>
                                        </p:tgtEl>
                                        <p:attrNameLst>
                                          <p:attrName>style.visibility</p:attrName>
                                        </p:attrNameLst>
                                      </p:cBhvr>
                                      <p:to>
                                        <p:strVal val="visible"/>
                                      </p:to>
                                    </p:set>
                                    <p:animEffect transition="in" filter="fade">
                                      <p:cBhvr>
                                        <p:cTn id="75" dur="500"/>
                                        <p:tgtEl>
                                          <p:spTgt spid="63"/>
                                        </p:tgtEl>
                                      </p:cBhvr>
                                    </p:animEffect>
                                  </p:childTnLst>
                                </p:cTn>
                              </p:par>
                              <p:par>
                                <p:cTn id="76" presetID="10" presetClass="entr" presetSubtype="0" fill="hold" grpId="0" nodeType="withEffect">
                                  <p:stCondLst>
                                    <p:cond delay="0"/>
                                  </p:stCondLst>
                                  <p:childTnLst>
                                    <p:set>
                                      <p:cBhvr>
                                        <p:cTn id="77" dur="1" fill="hold">
                                          <p:stCondLst>
                                            <p:cond delay="0"/>
                                          </p:stCondLst>
                                        </p:cTn>
                                        <p:tgtEl>
                                          <p:spTgt spid="51"/>
                                        </p:tgtEl>
                                        <p:attrNameLst>
                                          <p:attrName>style.visibility</p:attrName>
                                        </p:attrNameLst>
                                      </p:cBhvr>
                                      <p:to>
                                        <p:strVal val="visible"/>
                                      </p:to>
                                    </p:set>
                                    <p:animEffect transition="in" filter="fade">
                                      <p:cBhvr>
                                        <p:cTn id="78" dur="500"/>
                                        <p:tgtEl>
                                          <p:spTgt spid="51"/>
                                        </p:tgtEl>
                                      </p:cBhvr>
                                    </p:animEffect>
                                  </p:childTnLst>
                                </p:cTn>
                              </p:par>
                              <p:par>
                                <p:cTn id="79" presetID="10" presetClass="entr" presetSubtype="0" fill="hold" grpId="0" nodeType="withEffect">
                                  <p:stCondLst>
                                    <p:cond delay="0"/>
                                  </p:stCondLst>
                                  <p:childTnLst>
                                    <p:set>
                                      <p:cBhvr>
                                        <p:cTn id="80" dur="1" fill="hold">
                                          <p:stCondLst>
                                            <p:cond delay="0"/>
                                          </p:stCondLst>
                                        </p:cTn>
                                        <p:tgtEl>
                                          <p:spTgt spid="127"/>
                                        </p:tgtEl>
                                        <p:attrNameLst>
                                          <p:attrName>style.visibility</p:attrName>
                                        </p:attrNameLst>
                                      </p:cBhvr>
                                      <p:to>
                                        <p:strVal val="visible"/>
                                      </p:to>
                                    </p:set>
                                    <p:animEffect transition="in" filter="fade">
                                      <p:cBhvr>
                                        <p:cTn id="81" dur="500"/>
                                        <p:tgtEl>
                                          <p:spTgt spid="127"/>
                                        </p:tgtEl>
                                      </p:cBhvr>
                                    </p:animEffect>
                                  </p:childTnLst>
                                </p:cTn>
                              </p:par>
                              <p:par>
                                <p:cTn id="82" presetID="10" presetClass="entr" presetSubtype="0" fill="hold" grpId="0" nodeType="withEffect">
                                  <p:stCondLst>
                                    <p:cond delay="0"/>
                                  </p:stCondLst>
                                  <p:childTnLst>
                                    <p:set>
                                      <p:cBhvr>
                                        <p:cTn id="83" dur="1" fill="hold">
                                          <p:stCondLst>
                                            <p:cond delay="0"/>
                                          </p:stCondLst>
                                        </p:cTn>
                                        <p:tgtEl>
                                          <p:spTgt spid="170"/>
                                        </p:tgtEl>
                                        <p:attrNameLst>
                                          <p:attrName>style.visibility</p:attrName>
                                        </p:attrNameLst>
                                      </p:cBhvr>
                                      <p:to>
                                        <p:strVal val="visible"/>
                                      </p:to>
                                    </p:set>
                                    <p:animEffect transition="in" filter="fade">
                                      <p:cBhvr>
                                        <p:cTn id="84" dur="500"/>
                                        <p:tgtEl>
                                          <p:spTgt spid="170"/>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grpId="0" nodeType="clickEffect">
                                  <p:stCondLst>
                                    <p:cond delay="0"/>
                                  </p:stCondLst>
                                  <p:childTnLst>
                                    <p:set>
                                      <p:cBhvr>
                                        <p:cTn id="88" dur="1" fill="hold">
                                          <p:stCondLst>
                                            <p:cond delay="0"/>
                                          </p:stCondLst>
                                        </p:cTn>
                                        <p:tgtEl>
                                          <p:spTgt spid="6"/>
                                        </p:tgtEl>
                                        <p:attrNameLst>
                                          <p:attrName>style.visibility</p:attrName>
                                        </p:attrNameLst>
                                      </p:cBhvr>
                                      <p:to>
                                        <p:strVal val="visible"/>
                                      </p:to>
                                    </p:set>
                                    <p:animEffect transition="in" filter="fade">
                                      <p:cBhvr>
                                        <p:cTn id="89" dur="500"/>
                                        <p:tgtEl>
                                          <p:spTgt spid="6"/>
                                        </p:tgtEl>
                                      </p:cBhvr>
                                    </p:animEffect>
                                  </p:childTnLst>
                                </p:cTn>
                              </p:par>
                              <p:par>
                                <p:cTn id="90" presetID="10" presetClass="entr" presetSubtype="0" fill="hold" nodeType="withEffect">
                                  <p:stCondLst>
                                    <p:cond delay="0"/>
                                  </p:stCondLst>
                                  <p:childTnLst>
                                    <p:set>
                                      <p:cBhvr>
                                        <p:cTn id="91" dur="1" fill="hold">
                                          <p:stCondLst>
                                            <p:cond delay="0"/>
                                          </p:stCondLst>
                                        </p:cTn>
                                        <p:tgtEl>
                                          <p:spTgt spid="26"/>
                                        </p:tgtEl>
                                        <p:attrNameLst>
                                          <p:attrName>style.visibility</p:attrName>
                                        </p:attrNameLst>
                                      </p:cBhvr>
                                      <p:to>
                                        <p:strVal val="visible"/>
                                      </p:to>
                                    </p:set>
                                    <p:animEffect transition="in" filter="fade">
                                      <p:cBhvr>
                                        <p:cTn id="92" dur="500"/>
                                        <p:tgtEl>
                                          <p:spTgt spid="26"/>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55"/>
                                        </p:tgtEl>
                                        <p:attrNameLst>
                                          <p:attrName>style.visibility</p:attrName>
                                        </p:attrNameLst>
                                      </p:cBhvr>
                                      <p:to>
                                        <p:strVal val="visible"/>
                                      </p:to>
                                    </p:set>
                                    <p:animEffect transition="in" filter="fade">
                                      <p:cBhvr>
                                        <p:cTn id="95" dur="500"/>
                                        <p:tgtEl>
                                          <p:spTgt spid="55"/>
                                        </p:tgtEl>
                                      </p:cBhvr>
                                    </p:animEffect>
                                  </p:childTnLst>
                                </p:cTn>
                              </p:par>
                              <p:par>
                                <p:cTn id="96" presetID="10" presetClass="entr" presetSubtype="0" fill="hold" nodeType="withEffect">
                                  <p:stCondLst>
                                    <p:cond delay="0"/>
                                  </p:stCondLst>
                                  <p:childTnLst>
                                    <p:set>
                                      <p:cBhvr>
                                        <p:cTn id="97" dur="1" fill="hold">
                                          <p:stCondLst>
                                            <p:cond delay="0"/>
                                          </p:stCondLst>
                                        </p:cTn>
                                        <p:tgtEl>
                                          <p:spTgt spid="84"/>
                                        </p:tgtEl>
                                        <p:attrNameLst>
                                          <p:attrName>style.visibility</p:attrName>
                                        </p:attrNameLst>
                                      </p:cBhvr>
                                      <p:to>
                                        <p:strVal val="visible"/>
                                      </p:to>
                                    </p:set>
                                    <p:animEffect transition="in" filter="fade">
                                      <p:cBhvr>
                                        <p:cTn id="98" dur="500"/>
                                        <p:tgtEl>
                                          <p:spTgt spid="84"/>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88"/>
                                        </p:tgtEl>
                                        <p:attrNameLst>
                                          <p:attrName>style.visibility</p:attrName>
                                        </p:attrNameLst>
                                      </p:cBhvr>
                                      <p:to>
                                        <p:strVal val="visible"/>
                                      </p:to>
                                    </p:set>
                                    <p:animEffect transition="in" filter="fade">
                                      <p:cBhvr>
                                        <p:cTn id="101" dur="500"/>
                                        <p:tgtEl>
                                          <p:spTgt spid="88"/>
                                        </p:tgtEl>
                                      </p:cBhvr>
                                    </p:animEffect>
                                  </p:childTnLst>
                                </p:cTn>
                              </p:par>
                              <p:par>
                                <p:cTn id="102" presetID="10" presetClass="entr" presetSubtype="0" fill="hold" grpId="0" nodeType="withEffect">
                                  <p:stCondLst>
                                    <p:cond delay="0"/>
                                  </p:stCondLst>
                                  <p:childTnLst>
                                    <p:set>
                                      <p:cBhvr>
                                        <p:cTn id="103" dur="1" fill="hold">
                                          <p:stCondLst>
                                            <p:cond delay="0"/>
                                          </p:stCondLst>
                                        </p:cTn>
                                        <p:tgtEl>
                                          <p:spTgt spid="132"/>
                                        </p:tgtEl>
                                        <p:attrNameLst>
                                          <p:attrName>style.visibility</p:attrName>
                                        </p:attrNameLst>
                                      </p:cBhvr>
                                      <p:to>
                                        <p:strVal val="visible"/>
                                      </p:to>
                                    </p:set>
                                    <p:animEffect transition="in" filter="fade">
                                      <p:cBhvr>
                                        <p:cTn id="104" dur="500"/>
                                        <p:tgtEl>
                                          <p:spTgt spid="132"/>
                                        </p:tgtEl>
                                      </p:cBhvr>
                                    </p:animEffect>
                                  </p:childTnLst>
                                </p:cTn>
                              </p:par>
                              <p:par>
                                <p:cTn id="105" presetID="10" presetClass="entr" presetSubtype="0" fill="hold" nodeType="withEffect">
                                  <p:stCondLst>
                                    <p:cond delay="0"/>
                                  </p:stCondLst>
                                  <p:childTnLst>
                                    <p:set>
                                      <p:cBhvr>
                                        <p:cTn id="106" dur="1" fill="hold">
                                          <p:stCondLst>
                                            <p:cond delay="0"/>
                                          </p:stCondLst>
                                        </p:cTn>
                                        <p:tgtEl>
                                          <p:spTgt spid="133"/>
                                        </p:tgtEl>
                                        <p:attrNameLst>
                                          <p:attrName>style.visibility</p:attrName>
                                        </p:attrNameLst>
                                      </p:cBhvr>
                                      <p:to>
                                        <p:strVal val="visible"/>
                                      </p:to>
                                    </p:set>
                                    <p:animEffect transition="in" filter="fade">
                                      <p:cBhvr>
                                        <p:cTn id="107" dur="500"/>
                                        <p:tgtEl>
                                          <p:spTgt spid="133"/>
                                        </p:tgtEl>
                                      </p:cBhvr>
                                    </p:animEffect>
                                  </p:childTnLst>
                                </p:cTn>
                              </p:par>
                              <p:par>
                                <p:cTn id="108" presetID="10" presetClass="entr" presetSubtype="0" fill="hold" nodeType="withEffect">
                                  <p:stCondLst>
                                    <p:cond delay="0"/>
                                  </p:stCondLst>
                                  <p:childTnLst>
                                    <p:set>
                                      <p:cBhvr>
                                        <p:cTn id="109" dur="1" fill="hold">
                                          <p:stCondLst>
                                            <p:cond delay="0"/>
                                          </p:stCondLst>
                                        </p:cTn>
                                        <p:tgtEl>
                                          <p:spTgt spid="137"/>
                                        </p:tgtEl>
                                        <p:attrNameLst>
                                          <p:attrName>style.visibility</p:attrName>
                                        </p:attrNameLst>
                                      </p:cBhvr>
                                      <p:to>
                                        <p:strVal val="visible"/>
                                      </p:to>
                                    </p:set>
                                    <p:animEffect transition="in" filter="fade">
                                      <p:cBhvr>
                                        <p:cTn id="110" dur="500"/>
                                        <p:tgtEl>
                                          <p:spTgt spid="137"/>
                                        </p:tgtEl>
                                      </p:cBhvr>
                                    </p:animEffect>
                                  </p:childTnLst>
                                </p:cTn>
                              </p:par>
                              <p:par>
                                <p:cTn id="111" presetID="10" presetClass="entr" presetSubtype="0" fill="hold" nodeType="withEffect">
                                  <p:stCondLst>
                                    <p:cond delay="0"/>
                                  </p:stCondLst>
                                  <p:childTnLst>
                                    <p:set>
                                      <p:cBhvr>
                                        <p:cTn id="112" dur="1" fill="hold">
                                          <p:stCondLst>
                                            <p:cond delay="0"/>
                                          </p:stCondLst>
                                        </p:cTn>
                                        <p:tgtEl>
                                          <p:spTgt spid="141"/>
                                        </p:tgtEl>
                                        <p:attrNameLst>
                                          <p:attrName>style.visibility</p:attrName>
                                        </p:attrNameLst>
                                      </p:cBhvr>
                                      <p:to>
                                        <p:strVal val="visible"/>
                                      </p:to>
                                    </p:set>
                                    <p:animEffect transition="in" filter="fade">
                                      <p:cBhvr>
                                        <p:cTn id="113" dur="500"/>
                                        <p:tgtEl>
                                          <p:spTgt spid="1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6" grpId="0" animBg="1"/>
      <p:bldP spid="104" grpId="0" animBg="1"/>
      <p:bldP spid="51" grpId="0" animBg="1"/>
      <p:bldP spid="184" grpId="0" animBg="1"/>
      <p:bldP spid="2" grpId="0" animBg="1"/>
      <p:bldP spid="3" grpId="0" animBg="1"/>
      <p:bldP spid="5" grpId="0" animBg="1"/>
      <p:bldP spid="6" grpId="0" animBg="1"/>
      <p:bldP spid="23" grpId="0" animBg="1"/>
      <p:bldP spid="44" grpId="0" animBg="1"/>
      <p:bldP spid="55" grpId="0" animBg="1"/>
      <p:bldP spid="88" grpId="0" animBg="1"/>
      <p:bldP spid="127" grpId="0" animBg="1"/>
      <p:bldP spid="132" grpId="0" animBg="1"/>
      <p:bldP spid="170" grpId="0"/>
      <p:bldP spid="42" grpId="0"/>
      <p:bldP spid="54" grpId="0" animBg="1"/>
      <p:bldP spid="49" grpId="0" animBg="1"/>
      <p:bldP spid="50" grpId="0" animBg="1"/>
      <p:bldP spid="4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2C624-64A0-4CC8-9845-485F70A9C7B0}"/>
              </a:ext>
            </a:extLst>
          </p:cNvPr>
          <p:cNvSpPr>
            <a:spLocks noGrp="1"/>
          </p:cNvSpPr>
          <p:nvPr>
            <p:ph type="title"/>
          </p:nvPr>
        </p:nvSpPr>
        <p:spPr/>
        <p:txBody>
          <a:bodyPr/>
          <a:lstStyle/>
          <a:p>
            <a:r>
              <a:rPr lang="en-US" dirty="0"/>
              <a:t>1. From C++ to TypeScript and </a:t>
            </a:r>
            <a:r>
              <a:rPr lang="en-US" dirty="0" err="1"/>
              <a:t>Blockly</a:t>
            </a:r>
            <a:endParaRPr lang="en-US" dirty="0"/>
          </a:p>
        </p:txBody>
      </p:sp>
      <p:sp>
        <p:nvSpPr>
          <p:cNvPr id="3" name="Content Placeholder 2">
            <a:extLst>
              <a:ext uri="{FF2B5EF4-FFF2-40B4-BE49-F238E27FC236}">
                <a16:creationId xmlns:a16="http://schemas.microsoft.com/office/drawing/2014/main" id="{199F95D3-AA98-42C1-B82F-3B91E52A8507}"/>
              </a:ext>
            </a:extLst>
          </p:cNvPr>
          <p:cNvSpPr>
            <a:spLocks noGrp="1"/>
          </p:cNvSpPr>
          <p:nvPr>
            <p:ph idx="1"/>
          </p:nvPr>
        </p:nvSpPr>
        <p:spPr/>
        <p:txBody>
          <a:bodyPr>
            <a:normAutofit fontScale="92500" lnSpcReduction="10000"/>
          </a:bodyPr>
          <a:lstStyle/>
          <a:p>
            <a:r>
              <a:rPr lang="en-US" dirty="0"/>
              <a:t>CODAL: C++ Component-oriented Device Abstraction Layer</a:t>
            </a:r>
          </a:p>
          <a:p>
            <a:pPr lvl="1"/>
            <a:r>
              <a:rPr lang="en-US" dirty="0">
                <a:hlinkClick r:id="rId2"/>
              </a:rPr>
              <a:t>https://github.com/lancaster-university/codal-core</a:t>
            </a:r>
            <a:endParaRPr lang="en-US" dirty="0"/>
          </a:p>
          <a:p>
            <a:pPr lvl="1"/>
            <a:r>
              <a:rPr lang="en-US" dirty="0"/>
              <a:t>Joe Finney and James Devine</a:t>
            </a:r>
          </a:p>
          <a:p>
            <a:endParaRPr lang="en-US" dirty="0">
              <a:hlinkClick r:id="rId3"/>
            </a:endParaRPr>
          </a:p>
          <a:p>
            <a:r>
              <a:rPr lang="en-US" dirty="0">
                <a:hlinkClick r:id="rId3"/>
              </a:rPr>
              <a:t>http://github.com/microsoft/pxt-common-packages</a:t>
            </a:r>
            <a:r>
              <a:rPr lang="en-US" dirty="0"/>
              <a:t> </a:t>
            </a:r>
          </a:p>
          <a:p>
            <a:pPr lvl="1"/>
            <a:r>
              <a:rPr lang="en-US" dirty="0"/>
              <a:t>glue between CODAL and MakeCode  </a:t>
            </a:r>
          </a:p>
          <a:p>
            <a:pPr lvl="1"/>
            <a:r>
              <a:rPr lang="en-US" dirty="0"/>
              <a:t>annotated C++ provides standard TypeScript/</a:t>
            </a:r>
            <a:r>
              <a:rPr lang="en-US" dirty="0" err="1"/>
              <a:t>Blockly</a:t>
            </a:r>
            <a:r>
              <a:rPr lang="en-US" dirty="0"/>
              <a:t> APIs for common features</a:t>
            </a:r>
          </a:p>
          <a:p>
            <a:pPr marL="0" indent="0">
              <a:buNone/>
            </a:pPr>
            <a:endParaRPr lang="en-US" dirty="0">
              <a:hlinkClick r:id="rId4"/>
            </a:endParaRPr>
          </a:p>
          <a:p>
            <a:r>
              <a:rPr lang="en-US" dirty="0">
                <a:hlinkClick r:id="rId4"/>
              </a:rPr>
              <a:t>http://github.com/microsoft/pxt-adafruit</a:t>
            </a:r>
            <a:endParaRPr lang="en-US" dirty="0"/>
          </a:p>
          <a:p>
            <a:pPr lvl="1"/>
            <a:r>
              <a:rPr lang="en-US" dirty="0"/>
              <a:t>Defines full web app</a:t>
            </a:r>
          </a:p>
          <a:p>
            <a:pPr lvl="1"/>
            <a:r>
              <a:rPr lang="en-US" dirty="0"/>
              <a:t>Using common packages and base PXT framework</a:t>
            </a:r>
          </a:p>
          <a:p>
            <a:pPr marL="457200" lvl="1" indent="0">
              <a:buNone/>
            </a:pPr>
            <a:endParaRPr lang="en-US" dirty="0"/>
          </a:p>
          <a:p>
            <a:pPr lvl="1"/>
            <a:endParaRPr lang="en-US" dirty="0"/>
          </a:p>
        </p:txBody>
      </p:sp>
    </p:spTree>
    <p:extLst>
      <p:ext uri="{BB962C8B-B14F-4D97-AF65-F5344CB8AC3E}">
        <p14:creationId xmlns:p14="http://schemas.microsoft.com/office/powerpoint/2010/main" val="3211182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2BA48E-758E-4035-B49C-4F47EB965891}"/>
              </a:ext>
            </a:extLst>
          </p:cNvPr>
          <p:cNvSpPr/>
          <p:nvPr/>
        </p:nvSpPr>
        <p:spPr>
          <a:xfrm>
            <a:off x="1718190" y="48084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-core</a:t>
            </a:r>
          </a:p>
        </p:txBody>
      </p:sp>
      <p:sp>
        <p:nvSpPr>
          <p:cNvPr id="6" name="Rectangle 5">
            <a:extLst>
              <a:ext uri="{FF2B5EF4-FFF2-40B4-BE49-F238E27FC236}">
                <a16:creationId xmlns:a16="http://schemas.microsoft.com/office/drawing/2014/main" id="{F6A74462-8F47-4B8F-BE38-FAEA0C91AD42}"/>
              </a:ext>
            </a:extLst>
          </p:cNvPr>
          <p:cNvSpPr/>
          <p:nvPr/>
        </p:nvSpPr>
        <p:spPr>
          <a:xfrm>
            <a:off x="1650720" y="452674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codal-samd21</a:t>
            </a:r>
          </a:p>
        </p:txBody>
      </p:sp>
      <p:sp>
        <p:nvSpPr>
          <p:cNvPr id="7" name="Rectangle 6">
            <a:extLst>
              <a:ext uri="{FF2B5EF4-FFF2-40B4-BE49-F238E27FC236}">
                <a16:creationId xmlns:a16="http://schemas.microsoft.com/office/drawing/2014/main" id="{B31A5C86-C059-4E4F-A36D-7C43FC1208A0}"/>
              </a:ext>
            </a:extLst>
          </p:cNvPr>
          <p:cNvSpPr/>
          <p:nvPr/>
        </p:nvSpPr>
        <p:spPr>
          <a:xfrm>
            <a:off x="1650722" y="189969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codal-atmega328p</a:t>
            </a:r>
          </a:p>
        </p:txBody>
      </p:sp>
      <p:sp>
        <p:nvSpPr>
          <p:cNvPr id="8" name="Rectangle 7">
            <a:extLst>
              <a:ext uri="{FF2B5EF4-FFF2-40B4-BE49-F238E27FC236}">
                <a16:creationId xmlns:a16="http://schemas.microsoft.com/office/drawing/2014/main" id="{3B5562F6-BD36-484D-B513-EA4AFBF6A46D}"/>
              </a:ext>
            </a:extLst>
          </p:cNvPr>
          <p:cNvSpPr/>
          <p:nvPr/>
        </p:nvSpPr>
        <p:spPr>
          <a:xfrm>
            <a:off x="5062844" y="381980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endParaRPr lang="en-US" b="1" dirty="0"/>
          </a:p>
          <a:p>
            <a:pPr algn="ctr"/>
            <a:r>
              <a:rPr lang="en-US" b="1" dirty="0"/>
              <a:t>(build shell)</a:t>
            </a:r>
          </a:p>
        </p:txBody>
      </p:sp>
      <p:cxnSp>
        <p:nvCxnSpPr>
          <p:cNvPr id="16" name="Connector: Elbow 15">
            <a:extLst>
              <a:ext uri="{FF2B5EF4-FFF2-40B4-BE49-F238E27FC236}">
                <a16:creationId xmlns:a16="http://schemas.microsoft.com/office/drawing/2014/main" id="{8311314B-2261-48F7-8392-22D61FC10F4C}"/>
              </a:ext>
            </a:extLst>
          </p:cNvPr>
          <p:cNvCxnSpPr>
            <a:stCxn id="4" idx="1"/>
            <a:endCxn id="7" idx="1"/>
          </p:cNvCxnSpPr>
          <p:nvPr/>
        </p:nvCxnSpPr>
        <p:spPr>
          <a:xfrm rot="10800000" flipV="1">
            <a:off x="1650722" y="847731"/>
            <a:ext cx="67468" cy="1418854"/>
          </a:xfrm>
          <a:prstGeom prst="bentConnector3">
            <a:avLst>
              <a:gd name="adj1" fmla="val 43882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433064AB-FEF6-4A7D-AAAE-AB72F5F2430F}"/>
              </a:ext>
            </a:extLst>
          </p:cNvPr>
          <p:cNvCxnSpPr>
            <a:cxnSpLocks/>
            <a:stCxn id="4" idx="1"/>
            <a:endCxn id="6" idx="1"/>
          </p:cNvCxnSpPr>
          <p:nvPr/>
        </p:nvCxnSpPr>
        <p:spPr>
          <a:xfrm rot="10800000" flipV="1">
            <a:off x="1650720" y="847731"/>
            <a:ext cx="67470" cy="4045904"/>
          </a:xfrm>
          <a:prstGeom prst="bentConnector3">
            <a:avLst>
              <a:gd name="adj1" fmla="val 43881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7047921-7782-4EE5-9840-B18851900A7C}"/>
              </a:ext>
            </a:extLst>
          </p:cNvPr>
          <p:cNvSpPr txBox="1"/>
          <p:nvPr/>
        </p:nvSpPr>
        <p:spPr>
          <a:xfrm>
            <a:off x="63351" y="1987143"/>
            <a:ext cx="1298241" cy="646331"/>
          </a:xfrm>
          <a:prstGeom prst="rect">
            <a:avLst/>
          </a:prstGeom>
          <a:noFill/>
        </p:spPr>
        <p:txBody>
          <a:bodyPr wrap="none" rtlCol="0">
            <a:spAutoFit/>
          </a:bodyPr>
          <a:lstStyle/>
          <a:p>
            <a:pPr algn="r"/>
            <a:r>
              <a:rPr lang="en-US" dirty="0"/>
              <a:t>extends,</a:t>
            </a:r>
          </a:p>
          <a:p>
            <a:pPr algn="r"/>
            <a:r>
              <a:rPr lang="en-US" dirty="0"/>
              <a:t>implements</a:t>
            </a:r>
          </a:p>
        </p:txBody>
      </p:sp>
      <p:sp>
        <p:nvSpPr>
          <p:cNvPr id="27" name="Right Brace 26">
            <a:extLst>
              <a:ext uri="{FF2B5EF4-FFF2-40B4-BE49-F238E27FC236}">
                <a16:creationId xmlns:a16="http://schemas.microsoft.com/office/drawing/2014/main" id="{C30BEFF4-A930-4D26-BC0A-2B7945E3A077}"/>
              </a:ext>
            </a:extLst>
          </p:cNvPr>
          <p:cNvSpPr/>
          <p:nvPr/>
        </p:nvSpPr>
        <p:spPr>
          <a:xfrm>
            <a:off x="4409980" y="3166665"/>
            <a:ext cx="613533" cy="314593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TextBox 45">
            <a:extLst>
              <a:ext uri="{FF2B5EF4-FFF2-40B4-BE49-F238E27FC236}">
                <a16:creationId xmlns:a16="http://schemas.microsoft.com/office/drawing/2014/main" id="{86FD97B9-49E3-42B7-AB21-6850CF4B2081}"/>
              </a:ext>
            </a:extLst>
          </p:cNvPr>
          <p:cNvSpPr txBox="1"/>
          <p:nvPr/>
        </p:nvSpPr>
        <p:spPr>
          <a:xfrm>
            <a:off x="4871426" y="4746982"/>
            <a:ext cx="1328697" cy="369332"/>
          </a:xfrm>
          <a:prstGeom prst="rect">
            <a:avLst/>
          </a:prstGeom>
          <a:noFill/>
        </p:spPr>
        <p:txBody>
          <a:bodyPr wrap="none" rtlCol="0">
            <a:spAutoFit/>
          </a:bodyPr>
          <a:lstStyle/>
          <a:p>
            <a:r>
              <a:rPr lang="en-US" dirty="0"/>
              <a:t>selects from</a:t>
            </a:r>
          </a:p>
        </p:txBody>
      </p:sp>
      <p:sp>
        <p:nvSpPr>
          <p:cNvPr id="37" name="Rectangle 36">
            <a:extLst>
              <a:ext uri="{FF2B5EF4-FFF2-40B4-BE49-F238E27FC236}">
                <a16:creationId xmlns:a16="http://schemas.microsoft.com/office/drawing/2014/main" id="{41463EDA-EAE6-4ED6-BAE2-7D20C34584DA}"/>
              </a:ext>
            </a:extLst>
          </p:cNvPr>
          <p:cNvSpPr/>
          <p:nvPr/>
        </p:nvSpPr>
        <p:spPr>
          <a:xfrm>
            <a:off x="1644203" y="3120678"/>
            <a:ext cx="2212622" cy="6557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codal-arduino-uno</a:t>
            </a:r>
            <a:endParaRPr lang="en-US" b="1" dirty="0"/>
          </a:p>
        </p:txBody>
      </p:sp>
      <p:sp>
        <p:nvSpPr>
          <p:cNvPr id="38" name="Rectangle 37">
            <a:extLst>
              <a:ext uri="{FF2B5EF4-FFF2-40B4-BE49-F238E27FC236}">
                <a16:creationId xmlns:a16="http://schemas.microsoft.com/office/drawing/2014/main" id="{FE4F45C9-3D84-4BA5-8A52-382514D6080D}"/>
              </a:ext>
            </a:extLst>
          </p:cNvPr>
          <p:cNvSpPr/>
          <p:nvPr/>
        </p:nvSpPr>
        <p:spPr>
          <a:xfrm>
            <a:off x="1644203" y="5707938"/>
            <a:ext cx="2212621" cy="60466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-circuit-playground</a:t>
            </a:r>
          </a:p>
        </p:txBody>
      </p:sp>
      <p:cxnSp>
        <p:nvCxnSpPr>
          <p:cNvPr id="54" name="Straight Arrow Connector 53">
            <a:extLst>
              <a:ext uri="{FF2B5EF4-FFF2-40B4-BE49-F238E27FC236}">
                <a16:creationId xmlns:a16="http://schemas.microsoft.com/office/drawing/2014/main" id="{B4E8CEBB-BF80-4D42-91F3-781CDD370EEF}"/>
              </a:ext>
            </a:extLst>
          </p:cNvPr>
          <p:cNvCxnSpPr>
            <a:cxnSpLocks/>
            <a:stCxn id="37" idx="0"/>
            <a:endCxn id="7" idx="2"/>
          </p:cNvCxnSpPr>
          <p:nvPr/>
        </p:nvCxnSpPr>
        <p:spPr>
          <a:xfrm flipV="1">
            <a:off x="2750514" y="2633474"/>
            <a:ext cx="6519" cy="4872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124F173-25BC-47F6-B4D4-175D55CDD154}"/>
              </a:ext>
            </a:extLst>
          </p:cNvPr>
          <p:cNvCxnSpPr>
            <a:cxnSpLocks/>
            <a:stCxn id="38" idx="0"/>
            <a:endCxn id="6" idx="2"/>
          </p:cNvCxnSpPr>
          <p:nvPr/>
        </p:nvCxnSpPr>
        <p:spPr>
          <a:xfrm flipV="1">
            <a:off x="2750514" y="5260524"/>
            <a:ext cx="6517" cy="44741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DB9284FD-C58A-4AD6-8A2C-32A75264A8C8}"/>
              </a:ext>
            </a:extLst>
          </p:cNvPr>
          <p:cNvSpPr txBox="1"/>
          <p:nvPr/>
        </p:nvSpPr>
        <p:spPr>
          <a:xfrm>
            <a:off x="2828732" y="5300348"/>
            <a:ext cx="601447" cy="369332"/>
          </a:xfrm>
          <a:prstGeom prst="rect">
            <a:avLst/>
          </a:prstGeom>
          <a:noFill/>
        </p:spPr>
        <p:txBody>
          <a:bodyPr wrap="none" rtlCol="0">
            <a:spAutoFit/>
          </a:bodyPr>
          <a:lstStyle/>
          <a:p>
            <a:r>
              <a:rPr lang="en-US" dirty="0"/>
              <a:t>uses</a:t>
            </a:r>
          </a:p>
        </p:txBody>
      </p:sp>
      <p:sp>
        <p:nvSpPr>
          <p:cNvPr id="65" name="TextBox 64">
            <a:extLst>
              <a:ext uri="{FF2B5EF4-FFF2-40B4-BE49-F238E27FC236}">
                <a16:creationId xmlns:a16="http://schemas.microsoft.com/office/drawing/2014/main" id="{47FA08B7-1F99-449B-BA71-170418030C03}"/>
              </a:ext>
            </a:extLst>
          </p:cNvPr>
          <p:cNvSpPr txBox="1"/>
          <p:nvPr/>
        </p:nvSpPr>
        <p:spPr>
          <a:xfrm>
            <a:off x="2809146" y="2709185"/>
            <a:ext cx="601447" cy="369332"/>
          </a:xfrm>
          <a:prstGeom prst="rect">
            <a:avLst/>
          </a:prstGeom>
          <a:noFill/>
        </p:spPr>
        <p:txBody>
          <a:bodyPr wrap="none" rtlCol="0">
            <a:spAutoFit/>
          </a:bodyPr>
          <a:lstStyle/>
          <a:p>
            <a:r>
              <a:rPr lang="en-US" dirty="0"/>
              <a:t>uses</a:t>
            </a:r>
          </a:p>
        </p:txBody>
      </p:sp>
    </p:spTree>
    <p:extLst>
      <p:ext uri="{BB962C8B-B14F-4D97-AF65-F5344CB8AC3E}">
        <p14:creationId xmlns:p14="http://schemas.microsoft.com/office/powerpoint/2010/main" val="35273336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A36CF8-517E-4AB6-BFF3-CE4F7CF64501}"/>
              </a:ext>
            </a:extLst>
          </p:cNvPr>
          <p:cNvSpPr>
            <a:spLocks noGrp="1"/>
          </p:cNvSpPr>
          <p:nvPr>
            <p:ph type="title"/>
          </p:nvPr>
        </p:nvSpPr>
        <p:spPr/>
        <p:txBody>
          <a:bodyPr/>
          <a:lstStyle/>
          <a:p>
            <a:r>
              <a:rPr lang="en-US" dirty="0"/>
              <a:t>CODAL repos</a:t>
            </a:r>
          </a:p>
        </p:txBody>
      </p:sp>
      <p:sp>
        <p:nvSpPr>
          <p:cNvPr id="3" name="Content Placeholder 2">
            <a:extLst>
              <a:ext uri="{FF2B5EF4-FFF2-40B4-BE49-F238E27FC236}">
                <a16:creationId xmlns:a16="http://schemas.microsoft.com/office/drawing/2014/main" id="{141FD7BC-FE49-44EA-B4BA-C83A69F7F838}"/>
              </a:ext>
            </a:extLst>
          </p:cNvPr>
          <p:cNvSpPr>
            <a:spLocks noGrp="1"/>
          </p:cNvSpPr>
          <p:nvPr>
            <p:ph idx="1"/>
          </p:nvPr>
        </p:nvSpPr>
        <p:spPr/>
        <p:txBody>
          <a:bodyPr>
            <a:normAutofit fontScale="85000" lnSpcReduction="20000"/>
          </a:bodyPr>
          <a:lstStyle/>
          <a:p>
            <a:pPr marL="0" indent="0">
              <a:buNone/>
            </a:pPr>
            <a:r>
              <a:rPr lang="en-US" sz="3200" dirty="0"/>
              <a:t>Build: </a:t>
            </a:r>
            <a:r>
              <a:rPr lang="en-US" sz="3200" dirty="0">
                <a:hlinkClick r:id="rId2"/>
              </a:rPr>
              <a:t>https://github.com/lancaster-university/codal</a:t>
            </a:r>
          </a:p>
          <a:p>
            <a:pPr marL="0" indent="0">
              <a:buNone/>
            </a:pPr>
            <a:endParaRPr lang="en-US" sz="3200" dirty="0">
              <a:hlinkClick r:id="rId2"/>
            </a:endParaRPr>
          </a:p>
          <a:p>
            <a:pPr marL="0" indent="0">
              <a:buNone/>
            </a:pPr>
            <a:r>
              <a:rPr lang="en-US" sz="3200" dirty="0"/>
              <a:t>Base: </a:t>
            </a:r>
            <a:r>
              <a:rPr lang="en-US" sz="3200" dirty="0">
                <a:hlinkClick r:id="rId2"/>
              </a:rPr>
              <a:t>https://github.com/lancaster-university/codal-core</a:t>
            </a:r>
            <a:endParaRPr lang="en-US" sz="3200" dirty="0"/>
          </a:p>
          <a:p>
            <a:pPr marL="0" indent="0">
              <a:buNone/>
            </a:pPr>
            <a:endParaRPr lang="en-US" sz="3200" dirty="0"/>
          </a:p>
          <a:p>
            <a:r>
              <a:rPr lang="en-US" dirty="0">
                <a:hlinkClick r:id="rId3"/>
              </a:rPr>
              <a:t>https://github.com/lancaster-university/codal-mbed</a:t>
            </a:r>
            <a:r>
              <a:rPr lang="en-US" dirty="0"/>
              <a:t> </a:t>
            </a:r>
          </a:p>
          <a:p>
            <a:pPr lvl="1"/>
            <a:r>
              <a:rPr lang="en-US" dirty="0">
                <a:hlinkClick r:id="rId4"/>
              </a:rPr>
              <a:t>https://github.com/lancaster-university/codal-samd21</a:t>
            </a:r>
            <a:endParaRPr lang="en-US" dirty="0"/>
          </a:p>
          <a:p>
            <a:pPr lvl="2"/>
            <a:r>
              <a:rPr lang="en-US" dirty="0">
                <a:hlinkClick r:id="rId5"/>
              </a:rPr>
              <a:t>https://github.com/lancaster-university/codal-circuit-playground</a:t>
            </a:r>
            <a:endParaRPr lang="en-US" dirty="0"/>
          </a:p>
          <a:p>
            <a:pPr lvl="2"/>
            <a:endParaRPr lang="en-US" dirty="0"/>
          </a:p>
          <a:p>
            <a:r>
              <a:rPr lang="en-US" dirty="0">
                <a:hlinkClick r:id="rId6"/>
              </a:rPr>
              <a:t>https://github.com/lancaster-university/codal-atmega328p</a:t>
            </a:r>
            <a:endParaRPr lang="en-US" dirty="0"/>
          </a:p>
          <a:p>
            <a:pPr lvl="1"/>
            <a:r>
              <a:rPr lang="en-US" dirty="0">
                <a:hlinkClick r:id="rId7"/>
              </a:rPr>
              <a:t>https://github.com/lancaster-university/codal-arduino-uno</a:t>
            </a:r>
            <a:endParaRPr lang="en-US" dirty="0"/>
          </a:p>
          <a:p>
            <a:endParaRPr lang="en-US" dirty="0"/>
          </a:p>
          <a:p>
            <a:r>
              <a:rPr lang="en-US" dirty="0"/>
              <a:t>…</a:t>
            </a:r>
          </a:p>
          <a:p>
            <a:pPr lvl="2"/>
            <a:endParaRPr lang="en-US" dirty="0"/>
          </a:p>
          <a:p>
            <a:pPr lvl="2"/>
            <a:endParaRPr lang="en-US" dirty="0"/>
          </a:p>
          <a:p>
            <a:pPr lvl="1"/>
            <a:endParaRPr lang="en-US" dirty="0"/>
          </a:p>
          <a:p>
            <a:endParaRPr lang="en-US" dirty="0"/>
          </a:p>
        </p:txBody>
      </p:sp>
    </p:spTree>
    <p:extLst>
      <p:ext uri="{BB962C8B-B14F-4D97-AF65-F5344CB8AC3E}">
        <p14:creationId xmlns:p14="http://schemas.microsoft.com/office/powerpoint/2010/main" val="6461462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2BA48E-758E-4035-B49C-4F47EB965891}"/>
              </a:ext>
            </a:extLst>
          </p:cNvPr>
          <p:cNvSpPr/>
          <p:nvPr/>
        </p:nvSpPr>
        <p:spPr>
          <a:xfrm>
            <a:off x="1718190" y="48084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-core</a:t>
            </a:r>
          </a:p>
        </p:txBody>
      </p:sp>
      <p:sp>
        <p:nvSpPr>
          <p:cNvPr id="6" name="Rectangle 5">
            <a:extLst>
              <a:ext uri="{FF2B5EF4-FFF2-40B4-BE49-F238E27FC236}">
                <a16:creationId xmlns:a16="http://schemas.microsoft.com/office/drawing/2014/main" id="{F6A74462-8F47-4B8F-BE38-FAEA0C91AD42}"/>
              </a:ext>
            </a:extLst>
          </p:cNvPr>
          <p:cNvSpPr/>
          <p:nvPr/>
        </p:nvSpPr>
        <p:spPr>
          <a:xfrm>
            <a:off x="1650720" y="452674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codal-samd21</a:t>
            </a:r>
          </a:p>
        </p:txBody>
      </p:sp>
      <p:sp>
        <p:nvSpPr>
          <p:cNvPr id="7" name="Rectangle 6">
            <a:extLst>
              <a:ext uri="{FF2B5EF4-FFF2-40B4-BE49-F238E27FC236}">
                <a16:creationId xmlns:a16="http://schemas.microsoft.com/office/drawing/2014/main" id="{B31A5C86-C059-4E4F-A36D-7C43FC1208A0}"/>
              </a:ext>
            </a:extLst>
          </p:cNvPr>
          <p:cNvSpPr/>
          <p:nvPr/>
        </p:nvSpPr>
        <p:spPr>
          <a:xfrm>
            <a:off x="1650722" y="189969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codal-atmega328p</a:t>
            </a:r>
          </a:p>
        </p:txBody>
      </p:sp>
      <p:sp>
        <p:nvSpPr>
          <p:cNvPr id="8" name="Rectangle 7">
            <a:extLst>
              <a:ext uri="{FF2B5EF4-FFF2-40B4-BE49-F238E27FC236}">
                <a16:creationId xmlns:a16="http://schemas.microsoft.com/office/drawing/2014/main" id="{3B5562F6-BD36-484D-B513-EA4AFBF6A46D}"/>
              </a:ext>
            </a:extLst>
          </p:cNvPr>
          <p:cNvSpPr/>
          <p:nvPr/>
        </p:nvSpPr>
        <p:spPr>
          <a:xfrm>
            <a:off x="5062844" y="381980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endParaRPr lang="en-US" b="1" dirty="0"/>
          </a:p>
          <a:p>
            <a:pPr algn="ctr"/>
            <a:r>
              <a:rPr lang="en-US" b="1" dirty="0"/>
              <a:t>(build shell)</a:t>
            </a:r>
          </a:p>
        </p:txBody>
      </p:sp>
      <p:cxnSp>
        <p:nvCxnSpPr>
          <p:cNvPr id="16" name="Connector: Elbow 15">
            <a:extLst>
              <a:ext uri="{FF2B5EF4-FFF2-40B4-BE49-F238E27FC236}">
                <a16:creationId xmlns:a16="http://schemas.microsoft.com/office/drawing/2014/main" id="{8311314B-2261-48F7-8392-22D61FC10F4C}"/>
              </a:ext>
            </a:extLst>
          </p:cNvPr>
          <p:cNvCxnSpPr>
            <a:stCxn id="4" idx="1"/>
            <a:endCxn id="7" idx="1"/>
          </p:cNvCxnSpPr>
          <p:nvPr/>
        </p:nvCxnSpPr>
        <p:spPr>
          <a:xfrm rot="10800000" flipV="1">
            <a:off x="1650722" y="847731"/>
            <a:ext cx="67468" cy="1418854"/>
          </a:xfrm>
          <a:prstGeom prst="bentConnector3">
            <a:avLst>
              <a:gd name="adj1" fmla="val 43882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433064AB-FEF6-4A7D-AAAE-AB72F5F2430F}"/>
              </a:ext>
            </a:extLst>
          </p:cNvPr>
          <p:cNvCxnSpPr>
            <a:cxnSpLocks/>
            <a:stCxn id="4" idx="1"/>
            <a:endCxn id="6" idx="1"/>
          </p:cNvCxnSpPr>
          <p:nvPr/>
        </p:nvCxnSpPr>
        <p:spPr>
          <a:xfrm rot="10800000" flipV="1">
            <a:off x="1650720" y="847731"/>
            <a:ext cx="67470" cy="4045904"/>
          </a:xfrm>
          <a:prstGeom prst="bentConnector3">
            <a:avLst>
              <a:gd name="adj1" fmla="val 43881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7047921-7782-4EE5-9840-B18851900A7C}"/>
              </a:ext>
            </a:extLst>
          </p:cNvPr>
          <p:cNvSpPr txBox="1"/>
          <p:nvPr/>
        </p:nvSpPr>
        <p:spPr>
          <a:xfrm>
            <a:off x="63351" y="1987143"/>
            <a:ext cx="1298241" cy="646331"/>
          </a:xfrm>
          <a:prstGeom prst="rect">
            <a:avLst/>
          </a:prstGeom>
          <a:noFill/>
        </p:spPr>
        <p:txBody>
          <a:bodyPr wrap="none" rtlCol="0">
            <a:spAutoFit/>
          </a:bodyPr>
          <a:lstStyle/>
          <a:p>
            <a:pPr algn="r"/>
            <a:r>
              <a:rPr lang="en-US" dirty="0"/>
              <a:t>extends,</a:t>
            </a:r>
          </a:p>
          <a:p>
            <a:pPr algn="r"/>
            <a:r>
              <a:rPr lang="en-US" dirty="0"/>
              <a:t>implements</a:t>
            </a:r>
          </a:p>
        </p:txBody>
      </p:sp>
      <p:sp>
        <p:nvSpPr>
          <p:cNvPr id="27" name="Right Brace 26">
            <a:extLst>
              <a:ext uri="{FF2B5EF4-FFF2-40B4-BE49-F238E27FC236}">
                <a16:creationId xmlns:a16="http://schemas.microsoft.com/office/drawing/2014/main" id="{C30BEFF4-A930-4D26-BC0A-2B7945E3A077}"/>
              </a:ext>
            </a:extLst>
          </p:cNvPr>
          <p:cNvSpPr/>
          <p:nvPr/>
        </p:nvSpPr>
        <p:spPr>
          <a:xfrm>
            <a:off x="4409980" y="3166665"/>
            <a:ext cx="613533" cy="314593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TextBox 45">
            <a:extLst>
              <a:ext uri="{FF2B5EF4-FFF2-40B4-BE49-F238E27FC236}">
                <a16:creationId xmlns:a16="http://schemas.microsoft.com/office/drawing/2014/main" id="{86FD97B9-49E3-42B7-AB21-6850CF4B2081}"/>
              </a:ext>
            </a:extLst>
          </p:cNvPr>
          <p:cNvSpPr txBox="1"/>
          <p:nvPr/>
        </p:nvSpPr>
        <p:spPr>
          <a:xfrm>
            <a:off x="4871426" y="4746982"/>
            <a:ext cx="1328697" cy="369332"/>
          </a:xfrm>
          <a:prstGeom prst="rect">
            <a:avLst/>
          </a:prstGeom>
          <a:noFill/>
        </p:spPr>
        <p:txBody>
          <a:bodyPr wrap="none" rtlCol="0">
            <a:spAutoFit/>
          </a:bodyPr>
          <a:lstStyle/>
          <a:p>
            <a:r>
              <a:rPr lang="en-US" dirty="0"/>
              <a:t>selects from</a:t>
            </a:r>
          </a:p>
        </p:txBody>
      </p:sp>
      <p:sp>
        <p:nvSpPr>
          <p:cNvPr id="37" name="Rectangle 36">
            <a:extLst>
              <a:ext uri="{FF2B5EF4-FFF2-40B4-BE49-F238E27FC236}">
                <a16:creationId xmlns:a16="http://schemas.microsoft.com/office/drawing/2014/main" id="{41463EDA-EAE6-4ED6-BAE2-7D20C34584DA}"/>
              </a:ext>
            </a:extLst>
          </p:cNvPr>
          <p:cNvSpPr/>
          <p:nvPr/>
        </p:nvSpPr>
        <p:spPr>
          <a:xfrm>
            <a:off x="1644203" y="3120678"/>
            <a:ext cx="2212622" cy="6557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codal-arduino-uno</a:t>
            </a:r>
            <a:endParaRPr lang="en-US" b="1" dirty="0"/>
          </a:p>
        </p:txBody>
      </p:sp>
      <p:sp>
        <p:nvSpPr>
          <p:cNvPr id="38" name="Rectangle 37">
            <a:extLst>
              <a:ext uri="{FF2B5EF4-FFF2-40B4-BE49-F238E27FC236}">
                <a16:creationId xmlns:a16="http://schemas.microsoft.com/office/drawing/2014/main" id="{FE4F45C9-3D84-4BA5-8A52-382514D6080D}"/>
              </a:ext>
            </a:extLst>
          </p:cNvPr>
          <p:cNvSpPr/>
          <p:nvPr/>
        </p:nvSpPr>
        <p:spPr>
          <a:xfrm>
            <a:off x="1644203" y="5707938"/>
            <a:ext cx="2212621" cy="60466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-circuit-playground</a:t>
            </a:r>
          </a:p>
        </p:txBody>
      </p:sp>
      <p:cxnSp>
        <p:nvCxnSpPr>
          <p:cNvPr id="54" name="Straight Arrow Connector 53">
            <a:extLst>
              <a:ext uri="{FF2B5EF4-FFF2-40B4-BE49-F238E27FC236}">
                <a16:creationId xmlns:a16="http://schemas.microsoft.com/office/drawing/2014/main" id="{B4E8CEBB-BF80-4D42-91F3-781CDD370EEF}"/>
              </a:ext>
            </a:extLst>
          </p:cNvPr>
          <p:cNvCxnSpPr>
            <a:cxnSpLocks/>
            <a:stCxn id="37" idx="0"/>
            <a:endCxn id="7" idx="2"/>
          </p:cNvCxnSpPr>
          <p:nvPr/>
        </p:nvCxnSpPr>
        <p:spPr>
          <a:xfrm flipV="1">
            <a:off x="2750514" y="2633474"/>
            <a:ext cx="6519" cy="4872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124F173-25BC-47F6-B4D4-175D55CDD154}"/>
              </a:ext>
            </a:extLst>
          </p:cNvPr>
          <p:cNvCxnSpPr>
            <a:cxnSpLocks/>
            <a:stCxn id="38" idx="0"/>
            <a:endCxn id="6" idx="2"/>
          </p:cNvCxnSpPr>
          <p:nvPr/>
        </p:nvCxnSpPr>
        <p:spPr>
          <a:xfrm flipV="1">
            <a:off x="2750514" y="5260524"/>
            <a:ext cx="6517" cy="44741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DB9284FD-C58A-4AD6-8A2C-32A75264A8C8}"/>
              </a:ext>
            </a:extLst>
          </p:cNvPr>
          <p:cNvSpPr txBox="1"/>
          <p:nvPr/>
        </p:nvSpPr>
        <p:spPr>
          <a:xfrm>
            <a:off x="2828732" y="5300348"/>
            <a:ext cx="601447" cy="369332"/>
          </a:xfrm>
          <a:prstGeom prst="rect">
            <a:avLst/>
          </a:prstGeom>
          <a:noFill/>
        </p:spPr>
        <p:txBody>
          <a:bodyPr wrap="none" rtlCol="0">
            <a:spAutoFit/>
          </a:bodyPr>
          <a:lstStyle/>
          <a:p>
            <a:r>
              <a:rPr lang="en-US" dirty="0"/>
              <a:t>uses</a:t>
            </a:r>
          </a:p>
        </p:txBody>
      </p:sp>
      <p:sp>
        <p:nvSpPr>
          <p:cNvPr id="65" name="TextBox 64">
            <a:extLst>
              <a:ext uri="{FF2B5EF4-FFF2-40B4-BE49-F238E27FC236}">
                <a16:creationId xmlns:a16="http://schemas.microsoft.com/office/drawing/2014/main" id="{47FA08B7-1F99-449B-BA71-170418030C03}"/>
              </a:ext>
            </a:extLst>
          </p:cNvPr>
          <p:cNvSpPr txBox="1"/>
          <p:nvPr/>
        </p:nvSpPr>
        <p:spPr>
          <a:xfrm>
            <a:off x="2809146" y="2709185"/>
            <a:ext cx="601447" cy="369332"/>
          </a:xfrm>
          <a:prstGeom prst="rect">
            <a:avLst/>
          </a:prstGeom>
          <a:noFill/>
        </p:spPr>
        <p:txBody>
          <a:bodyPr wrap="none" rtlCol="0">
            <a:spAutoFit/>
          </a:bodyPr>
          <a:lstStyle/>
          <a:p>
            <a:r>
              <a:rPr lang="en-US" dirty="0"/>
              <a:t>uses</a:t>
            </a:r>
          </a:p>
        </p:txBody>
      </p:sp>
    </p:spTree>
    <p:extLst>
      <p:ext uri="{BB962C8B-B14F-4D97-AF65-F5344CB8AC3E}">
        <p14:creationId xmlns:p14="http://schemas.microsoft.com/office/powerpoint/2010/main" val="28954284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2BA48E-758E-4035-B49C-4F47EB965891}"/>
              </a:ext>
            </a:extLst>
          </p:cNvPr>
          <p:cNvSpPr/>
          <p:nvPr/>
        </p:nvSpPr>
        <p:spPr>
          <a:xfrm>
            <a:off x="1718190" y="48084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-core</a:t>
            </a:r>
          </a:p>
        </p:txBody>
      </p:sp>
      <p:sp>
        <p:nvSpPr>
          <p:cNvPr id="5" name="Rectangle 4">
            <a:extLst>
              <a:ext uri="{FF2B5EF4-FFF2-40B4-BE49-F238E27FC236}">
                <a16:creationId xmlns:a16="http://schemas.microsoft.com/office/drawing/2014/main" id="{122F637B-D055-4A89-AEBF-4E10439C9FF0}"/>
              </a:ext>
            </a:extLst>
          </p:cNvPr>
          <p:cNvSpPr/>
          <p:nvPr/>
        </p:nvSpPr>
        <p:spPr>
          <a:xfrm>
            <a:off x="8408130" y="2134520"/>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r>
              <a:rPr lang="en-US" b="1" dirty="0"/>
              <a:t>-common-packages</a:t>
            </a:r>
          </a:p>
        </p:txBody>
      </p:sp>
      <p:sp>
        <p:nvSpPr>
          <p:cNvPr id="6" name="Rectangle 5">
            <a:extLst>
              <a:ext uri="{FF2B5EF4-FFF2-40B4-BE49-F238E27FC236}">
                <a16:creationId xmlns:a16="http://schemas.microsoft.com/office/drawing/2014/main" id="{F6A74462-8F47-4B8F-BE38-FAEA0C91AD42}"/>
              </a:ext>
            </a:extLst>
          </p:cNvPr>
          <p:cNvSpPr/>
          <p:nvPr/>
        </p:nvSpPr>
        <p:spPr>
          <a:xfrm>
            <a:off x="1650720" y="452674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codal-samd21</a:t>
            </a:r>
          </a:p>
        </p:txBody>
      </p:sp>
      <p:sp>
        <p:nvSpPr>
          <p:cNvPr id="7" name="Rectangle 6">
            <a:extLst>
              <a:ext uri="{FF2B5EF4-FFF2-40B4-BE49-F238E27FC236}">
                <a16:creationId xmlns:a16="http://schemas.microsoft.com/office/drawing/2014/main" id="{B31A5C86-C059-4E4F-A36D-7C43FC1208A0}"/>
              </a:ext>
            </a:extLst>
          </p:cNvPr>
          <p:cNvSpPr/>
          <p:nvPr/>
        </p:nvSpPr>
        <p:spPr>
          <a:xfrm>
            <a:off x="1650722" y="189969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codal-atmega328p</a:t>
            </a:r>
          </a:p>
        </p:txBody>
      </p:sp>
      <p:sp>
        <p:nvSpPr>
          <p:cNvPr id="8" name="Rectangle 7">
            <a:extLst>
              <a:ext uri="{FF2B5EF4-FFF2-40B4-BE49-F238E27FC236}">
                <a16:creationId xmlns:a16="http://schemas.microsoft.com/office/drawing/2014/main" id="{3B5562F6-BD36-484D-B513-EA4AFBF6A46D}"/>
              </a:ext>
            </a:extLst>
          </p:cNvPr>
          <p:cNvSpPr/>
          <p:nvPr/>
        </p:nvSpPr>
        <p:spPr>
          <a:xfrm>
            <a:off x="5062844" y="381980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endParaRPr lang="en-US" b="1" dirty="0"/>
          </a:p>
          <a:p>
            <a:pPr algn="ctr"/>
            <a:r>
              <a:rPr lang="en-US" b="1" dirty="0"/>
              <a:t>(build shell)</a:t>
            </a:r>
          </a:p>
        </p:txBody>
      </p:sp>
      <p:cxnSp>
        <p:nvCxnSpPr>
          <p:cNvPr id="16" name="Connector: Elbow 15">
            <a:extLst>
              <a:ext uri="{FF2B5EF4-FFF2-40B4-BE49-F238E27FC236}">
                <a16:creationId xmlns:a16="http://schemas.microsoft.com/office/drawing/2014/main" id="{8311314B-2261-48F7-8392-22D61FC10F4C}"/>
              </a:ext>
            </a:extLst>
          </p:cNvPr>
          <p:cNvCxnSpPr>
            <a:stCxn id="4" idx="1"/>
            <a:endCxn id="7" idx="1"/>
          </p:cNvCxnSpPr>
          <p:nvPr/>
        </p:nvCxnSpPr>
        <p:spPr>
          <a:xfrm rot="10800000" flipV="1">
            <a:off x="1650722" y="847731"/>
            <a:ext cx="67468" cy="1418854"/>
          </a:xfrm>
          <a:prstGeom prst="bentConnector3">
            <a:avLst>
              <a:gd name="adj1" fmla="val 43882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433064AB-FEF6-4A7D-AAAE-AB72F5F2430F}"/>
              </a:ext>
            </a:extLst>
          </p:cNvPr>
          <p:cNvCxnSpPr>
            <a:cxnSpLocks/>
            <a:stCxn id="4" idx="1"/>
            <a:endCxn id="6" idx="1"/>
          </p:cNvCxnSpPr>
          <p:nvPr/>
        </p:nvCxnSpPr>
        <p:spPr>
          <a:xfrm rot="10800000" flipV="1">
            <a:off x="1650720" y="847731"/>
            <a:ext cx="67470" cy="4045904"/>
          </a:xfrm>
          <a:prstGeom prst="bentConnector3">
            <a:avLst>
              <a:gd name="adj1" fmla="val 43881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7047921-7782-4EE5-9840-B18851900A7C}"/>
              </a:ext>
            </a:extLst>
          </p:cNvPr>
          <p:cNvSpPr txBox="1"/>
          <p:nvPr/>
        </p:nvSpPr>
        <p:spPr>
          <a:xfrm>
            <a:off x="63351" y="1987143"/>
            <a:ext cx="1298241" cy="646331"/>
          </a:xfrm>
          <a:prstGeom prst="rect">
            <a:avLst/>
          </a:prstGeom>
          <a:noFill/>
        </p:spPr>
        <p:txBody>
          <a:bodyPr wrap="none" rtlCol="0">
            <a:spAutoFit/>
          </a:bodyPr>
          <a:lstStyle/>
          <a:p>
            <a:pPr algn="r"/>
            <a:r>
              <a:rPr lang="en-US" dirty="0"/>
              <a:t>extends,</a:t>
            </a:r>
          </a:p>
          <a:p>
            <a:pPr algn="r"/>
            <a:r>
              <a:rPr lang="en-US" dirty="0"/>
              <a:t>implements</a:t>
            </a:r>
          </a:p>
        </p:txBody>
      </p:sp>
      <p:sp>
        <p:nvSpPr>
          <p:cNvPr id="27" name="Right Brace 26">
            <a:extLst>
              <a:ext uri="{FF2B5EF4-FFF2-40B4-BE49-F238E27FC236}">
                <a16:creationId xmlns:a16="http://schemas.microsoft.com/office/drawing/2014/main" id="{C30BEFF4-A930-4D26-BC0A-2B7945E3A077}"/>
              </a:ext>
            </a:extLst>
          </p:cNvPr>
          <p:cNvSpPr/>
          <p:nvPr/>
        </p:nvSpPr>
        <p:spPr>
          <a:xfrm>
            <a:off x="4409980" y="3166665"/>
            <a:ext cx="613533" cy="314593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TextBox 45">
            <a:extLst>
              <a:ext uri="{FF2B5EF4-FFF2-40B4-BE49-F238E27FC236}">
                <a16:creationId xmlns:a16="http://schemas.microsoft.com/office/drawing/2014/main" id="{86FD97B9-49E3-42B7-AB21-6850CF4B2081}"/>
              </a:ext>
            </a:extLst>
          </p:cNvPr>
          <p:cNvSpPr txBox="1"/>
          <p:nvPr/>
        </p:nvSpPr>
        <p:spPr>
          <a:xfrm>
            <a:off x="4871426" y="4746982"/>
            <a:ext cx="1328697" cy="369332"/>
          </a:xfrm>
          <a:prstGeom prst="rect">
            <a:avLst/>
          </a:prstGeom>
          <a:noFill/>
        </p:spPr>
        <p:txBody>
          <a:bodyPr wrap="none" rtlCol="0">
            <a:spAutoFit/>
          </a:bodyPr>
          <a:lstStyle/>
          <a:p>
            <a:r>
              <a:rPr lang="en-US" dirty="0"/>
              <a:t>selects from</a:t>
            </a:r>
          </a:p>
        </p:txBody>
      </p:sp>
      <p:sp>
        <p:nvSpPr>
          <p:cNvPr id="50" name="Rectangle 49">
            <a:extLst>
              <a:ext uri="{FF2B5EF4-FFF2-40B4-BE49-F238E27FC236}">
                <a16:creationId xmlns:a16="http://schemas.microsoft.com/office/drawing/2014/main" id="{A9163D93-520B-4E65-A557-35D98D084B8A}"/>
              </a:ext>
            </a:extLst>
          </p:cNvPr>
          <p:cNvSpPr/>
          <p:nvPr/>
        </p:nvSpPr>
        <p:spPr>
          <a:xfrm>
            <a:off x="8420830" y="482735"/>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endParaRPr lang="en-US" b="1" dirty="0"/>
          </a:p>
        </p:txBody>
      </p:sp>
      <p:sp>
        <p:nvSpPr>
          <p:cNvPr id="56" name="Rectangle 55">
            <a:extLst>
              <a:ext uri="{FF2B5EF4-FFF2-40B4-BE49-F238E27FC236}">
                <a16:creationId xmlns:a16="http://schemas.microsoft.com/office/drawing/2014/main" id="{6D75D475-06B9-44A3-92FE-ED96EA1E4978}"/>
              </a:ext>
            </a:extLst>
          </p:cNvPr>
          <p:cNvSpPr/>
          <p:nvPr/>
        </p:nvSpPr>
        <p:spPr>
          <a:xfrm>
            <a:off x="5106512" y="483512"/>
            <a:ext cx="2212622" cy="733778"/>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Blockly</a:t>
            </a:r>
            <a:r>
              <a:rPr lang="en-US" dirty="0"/>
              <a:t>,</a:t>
            </a:r>
          </a:p>
          <a:p>
            <a:pPr algn="ctr"/>
            <a:r>
              <a:rPr lang="en-US" dirty="0"/>
              <a:t>Typescript, Monaco</a:t>
            </a:r>
          </a:p>
        </p:txBody>
      </p:sp>
      <p:cxnSp>
        <p:nvCxnSpPr>
          <p:cNvPr id="63" name="Straight Arrow Connector 62">
            <a:extLst>
              <a:ext uri="{FF2B5EF4-FFF2-40B4-BE49-F238E27FC236}">
                <a16:creationId xmlns:a16="http://schemas.microsoft.com/office/drawing/2014/main" id="{E7100880-5040-4C7F-9262-C2CEA4F51398}"/>
              </a:ext>
            </a:extLst>
          </p:cNvPr>
          <p:cNvCxnSpPr>
            <a:cxnSpLocks/>
            <a:stCxn id="50" idx="1"/>
            <a:endCxn id="56" idx="3"/>
          </p:cNvCxnSpPr>
          <p:nvPr/>
        </p:nvCxnSpPr>
        <p:spPr>
          <a:xfrm flipH="1">
            <a:off x="7319134" y="849624"/>
            <a:ext cx="1101696" cy="777"/>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1EA0612B-38D3-44A7-AA9B-7E50E02E7D7F}"/>
              </a:ext>
            </a:extLst>
          </p:cNvPr>
          <p:cNvSpPr txBox="1"/>
          <p:nvPr/>
        </p:nvSpPr>
        <p:spPr>
          <a:xfrm>
            <a:off x="7521258" y="877373"/>
            <a:ext cx="601447" cy="369332"/>
          </a:xfrm>
          <a:prstGeom prst="rect">
            <a:avLst/>
          </a:prstGeom>
          <a:noFill/>
        </p:spPr>
        <p:txBody>
          <a:bodyPr wrap="none" rtlCol="0">
            <a:spAutoFit/>
          </a:bodyPr>
          <a:lstStyle/>
          <a:p>
            <a:r>
              <a:rPr lang="en-US" dirty="0"/>
              <a:t>uses</a:t>
            </a:r>
          </a:p>
        </p:txBody>
      </p:sp>
      <p:sp>
        <p:nvSpPr>
          <p:cNvPr id="71" name="TextBox 70">
            <a:extLst>
              <a:ext uri="{FF2B5EF4-FFF2-40B4-BE49-F238E27FC236}">
                <a16:creationId xmlns:a16="http://schemas.microsoft.com/office/drawing/2014/main" id="{51E6A0BF-B978-415A-8FE1-547ACFB66EE3}"/>
              </a:ext>
            </a:extLst>
          </p:cNvPr>
          <p:cNvSpPr txBox="1"/>
          <p:nvPr/>
        </p:nvSpPr>
        <p:spPr>
          <a:xfrm>
            <a:off x="5558390" y="2524428"/>
            <a:ext cx="1172693" cy="369332"/>
          </a:xfrm>
          <a:prstGeom prst="rect">
            <a:avLst/>
          </a:prstGeom>
          <a:noFill/>
        </p:spPr>
        <p:txBody>
          <a:bodyPr wrap="none" rtlCol="0">
            <a:spAutoFit/>
          </a:bodyPr>
          <a:lstStyle/>
          <a:p>
            <a:r>
              <a:rPr lang="en-US" dirty="0"/>
              <a:t>references</a:t>
            </a:r>
          </a:p>
        </p:txBody>
      </p:sp>
      <p:cxnSp>
        <p:nvCxnSpPr>
          <p:cNvPr id="53" name="Straight Arrow Connector 52">
            <a:extLst>
              <a:ext uri="{FF2B5EF4-FFF2-40B4-BE49-F238E27FC236}">
                <a16:creationId xmlns:a16="http://schemas.microsoft.com/office/drawing/2014/main" id="{EAA24497-0FA2-42C5-A7FB-8AD8047B3277}"/>
              </a:ext>
            </a:extLst>
          </p:cNvPr>
          <p:cNvCxnSpPr>
            <a:cxnSpLocks/>
            <a:stCxn id="5" idx="0"/>
            <a:endCxn id="50" idx="2"/>
          </p:cNvCxnSpPr>
          <p:nvPr/>
        </p:nvCxnSpPr>
        <p:spPr>
          <a:xfrm flipV="1">
            <a:off x="9514441" y="1216513"/>
            <a:ext cx="12700" cy="918007"/>
          </a:xfrm>
          <a:prstGeom prst="straightConnector1">
            <a:avLst/>
          </a:prstGeom>
          <a:ln>
            <a:prstDash val="lg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19C36ADA-8B83-4190-BF2D-7776696199EF}"/>
              </a:ext>
            </a:extLst>
          </p:cNvPr>
          <p:cNvCxnSpPr>
            <a:cxnSpLocks/>
            <a:stCxn id="5" idx="1"/>
            <a:endCxn id="4" idx="3"/>
          </p:cNvCxnSpPr>
          <p:nvPr/>
        </p:nvCxnSpPr>
        <p:spPr>
          <a:xfrm rot="10800000">
            <a:off x="3930812" y="847731"/>
            <a:ext cx="4477318" cy="1653678"/>
          </a:xfrm>
          <a:prstGeom prst="bentConnector3">
            <a:avLst>
              <a:gd name="adj1" fmla="val 84083"/>
            </a:avLst>
          </a:prstGeom>
          <a:ln w="3175">
            <a:prstDash val="lgDash"/>
            <a:tailEnd type="triangle" w="lg" len="lg"/>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1CBD3C37-190F-4E45-9C00-A714AD23595B}"/>
              </a:ext>
            </a:extLst>
          </p:cNvPr>
          <p:cNvSpPr txBox="1"/>
          <p:nvPr/>
        </p:nvSpPr>
        <p:spPr>
          <a:xfrm>
            <a:off x="8293457" y="1542226"/>
            <a:ext cx="1172693" cy="369332"/>
          </a:xfrm>
          <a:prstGeom prst="rect">
            <a:avLst/>
          </a:prstGeom>
          <a:noFill/>
        </p:spPr>
        <p:txBody>
          <a:bodyPr wrap="none" rtlCol="0">
            <a:spAutoFit/>
          </a:bodyPr>
          <a:lstStyle/>
          <a:p>
            <a:r>
              <a:rPr lang="en-US" dirty="0"/>
              <a:t>references</a:t>
            </a:r>
          </a:p>
        </p:txBody>
      </p:sp>
      <p:sp>
        <p:nvSpPr>
          <p:cNvPr id="37" name="Rectangle 36">
            <a:extLst>
              <a:ext uri="{FF2B5EF4-FFF2-40B4-BE49-F238E27FC236}">
                <a16:creationId xmlns:a16="http://schemas.microsoft.com/office/drawing/2014/main" id="{41463EDA-EAE6-4ED6-BAE2-7D20C34584DA}"/>
              </a:ext>
            </a:extLst>
          </p:cNvPr>
          <p:cNvSpPr/>
          <p:nvPr/>
        </p:nvSpPr>
        <p:spPr>
          <a:xfrm>
            <a:off x="1644203" y="3120678"/>
            <a:ext cx="2212622" cy="6557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codal-arduino-uno</a:t>
            </a:r>
            <a:endParaRPr lang="en-US" b="1" dirty="0"/>
          </a:p>
        </p:txBody>
      </p:sp>
      <p:sp>
        <p:nvSpPr>
          <p:cNvPr id="38" name="Rectangle 37">
            <a:extLst>
              <a:ext uri="{FF2B5EF4-FFF2-40B4-BE49-F238E27FC236}">
                <a16:creationId xmlns:a16="http://schemas.microsoft.com/office/drawing/2014/main" id="{FE4F45C9-3D84-4BA5-8A52-382514D6080D}"/>
              </a:ext>
            </a:extLst>
          </p:cNvPr>
          <p:cNvSpPr/>
          <p:nvPr/>
        </p:nvSpPr>
        <p:spPr>
          <a:xfrm>
            <a:off x="1644203" y="5707938"/>
            <a:ext cx="2212621" cy="60466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-circuit-playground</a:t>
            </a:r>
          </a:p>
        </p:txBody>
      </p:sp>
      <p:cxnSp>
        <p:nvCxnSpPr>
          <p:cNvPr id="54" name="Straight Arrow Connector 53">
            <a:extLst>
              <a:ext uri="{FF2B5EF4-FFF2-40B4-BE49-F238E27FC236}">
                <a16:creationId xmlns:a16="http://schemas.microsoft.com/office/drawing/2014/main" id="{B4E8CEBB-BF80-4D42-91F3-781CDD370EEF}"/>
              </a:ext>
            </a:extLst>
          </p:cNvPr>
          <p:cNvCxnSpPr>
            <a:cxnSpLocks/>
            <a:stCxn id="37" idx="0"/>
            <a:endCxn id="7" idx="2"/>
          </p:cNvCxnSpPr>
          <p:nvPr/>
        </p:nvCxnSpPr>
        <p:spPr>
          <a:xfrm flipV="1">
            <a:off x="2750514" y="2633474"/>
            <a:ext cx="6519" cy="4872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124F173-25BC-47F6-B4D4-175D55CDD154}"/>
              </a:ext>
            </a:extLst>
          </p:cNvPr>
          <p:cNvCxnSpPr>
            <a:cxnSpLocks/>
            <a:stCxn id="38" idx="0"/>
            <a:endCxn id="6" idx="2"/>
          </p:cNvCxnSpPr>
          <p:nvPr/>
        </p:nvCxnSpPr>
        <p:spPr>
          <a:xfrm flipV="1">
            <a:off x="2750514" y="5260524"/>
            <a:ext cx="6517" cy="44741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DB9284FD-C58A-4AD6-8A2C-32A75264A8C8}"/>
              </a:ext>
            </a:extLst>
          </p:cNvPr>
          <p:cNvSpPr txBox="1"/>
          <p:nvPr/>
        </p:nvSpPr>
        <p:spPr>
          <a:xfrm>
            <a:off x="2828732" y="5300348"/>
            <a:ext cx="601447" cy="369332"/>
          </a:xfrm>
          <a:prstGeom prst="rect">
            <a:avLst/>
          </a:prstGeom>
          <a:noFill/>
        </p:spPr>
        <p:txBody>
          <a:bodyPr wrap="none" rtlCol="0">
            <a:spAutoFit/>
          </a:bodyPr>
          <a:lstStyle/>
          <a:p>
            <a:r>
              <a:rPr lang="en-US" dirty="0"/>
              <a:t>uses</a:t>
            </a:r>
          </a:p>
        </p:txBody>
      </p:sp>
      <p:sp>
        <p:nvSpPr>
          <p:cNvPr id="65" name="TextBox 64">
            <a:extLst>
              <a:ext uri="{FF2B5EF4-FFF2-40B4-BE49-F238E27FC236}">
                <a16:creationId xmlns:a16="http://schemas.microsoft.com/office/drawing/2014/main" id="{47FA08B7-1F99-449B-BA71-170418030C03}"/>
              </a:ext>
            </a:extLst>
          </p:cNvPr>
          <p:cNvSpPr txBox="1"/>
          <p:nvPr/>
        </p:nvSpPr>
        <p:spPr>
          <a:xfrm>
            <a:off x="2809146" y="2709185"/>
            <a:ext cx="601447" cy="369332"/>
          </a:xfrm>
          <a:prstGeom prst="rect">
            <a:avLst/>
          </a:prstGeom>
          <a:noFill/>
        </p:spPr>
        <p:txBody>
          <a:bodyPr wrap="none" rtlCol="0">
            <a:spAutoFit/>
          </a:bodyPr>
          <a:lstStyle/>
          <a:p>
            <a:r>
              <a:rPr lang="en-US" dirty="0"/>
              <a:t>uses</a:t>
            </a:r>
          </a:p>
        </p:txBody>
      </p:sp>
    </p:spTree>
    <p:extLst>
      <p:ext uri="{BB962C8B-B14F-4D97-AF65-F5344CB8AC3E}">
        <p14:creationId xmlns:p14="http://schemas.microsoft.com/office/powerpoint/2010/main" val="197677582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07D7F7-211F-4B3C-8575-2225218D0B3F}"/>
              </a:ext>
            </a:extLst>
          </p:cNvPr>
          <p:cNvPicPr>
            <a:picLocks noChangeAspect="1"/>
          </p:cNvPicPr>
          <p:nvPr/>
        </p:nvPicPr>
        <p:blipFill>
          <a:blip r:embed="rId2"/>
          <a:stretch>
            <a:fillRect/>
          </a:stretch>
        </p:blipFill>
        <p:spPr>
          <a:xfrm>
            <a:off x="245395" y="216425"/>
            <a:ext cx="3111524" cy="2947118"/>
          </a:xfrm>
          <a:prstGeom prst="rect">
            <a:avLst/>
          </a:prstGeom>
        </p:spPr>
      </p:pic>
      <p:sp>
        <p:nvSpPr>
          <p:cNvPr id="3" name="Rectangle 2">
            <a:extLst>
              <a:ext uri="{FF2B5EF4-FFF2-40B4-BE49-F238E27FC236}">
                <a16:creationId xmlns:a16="http://schemas.microsoft.com/office/drawing/2014/main" id="{E988E8A5-D5E2-4047-B917-E906F07BA208}"/>
              </a:ext>
            </a:extLst>
          </p:cNvPr>
          <p:cNvSpPr/>
          <p:nvPr/>
        </p:nvSpPr>
        <p:spPr>
          <a:xfrm>
            <a:off x="3356919" y="123749"/>
            <a:ext cx="8835081" cy="830997"/>
          </a:xfrm>
          <a:prstGeom prst="rect">
            <a:avLst/>
          </a:prstGeom>
        </p:spPr>
        <p:txBody>
          <a:bodyPr wrap="square">
            <a:spAutoFit/>
          </a:bodyPr>
          <a:lstStyle/>
          <a:p>
            <a:r>
              <a:rPr lang="en-US" sz="2400" dirty="0">
                <a:hlinkClick r:id="rId3"/>
              </a:rPr>
              <a:t>https://github.com/Microsoft/pxt-common-packages/blob/master/libs/accelerometer/accelerometer.cpp</a:t>
            </a:r>
            <a:r>
              <a:rPr lang="en-US" sz="2400" dirty="0"/>
              <a:t> </a:t>
            </a:r>
          </a:p>
        </p:txBody>
      </p:sp>
      <p:pic>
        <p:nvPicPr>
          <p:cNvPr id="5" name="Picture 4">
            <a:extLst>
              <a:ext uri="{FF2B5EF4-FFF2-40B4-BE49-F238E27FC236}">
                <a16:creationId xmlns:a16="http://schemas.microsoft.com/office/drawing/2014/main" id="{7B020CAA-42C6-4692-9B6B-5DA548884901}"/>
              </a:ext>
            </a:extLst>
          </p:cNvPr>
          <p:cNvPicPr>
            <a:picLocks noChangeAspect="1"/>
          </p:cNvPicPr>
          <p:nvPr/>
        </p:nvPicPr>
        <p:blipFill>
          <a:blip r:embed="rId4"/>
          <a:stretch>
            <a:fillRect/>
          </a:stretch>
        </p:blipFill>
        <p:spPr>
          <a:xfrm>
            <a:off x="245395" y="3525005"/>
            <a:ext cx="5507451" cy="3159771"/>
          </a:xfrm>
          <a:prstGeom prst="rect">
            <a:avLst/>
          </a:prstGeom>
        </p:spPr>
      </p:pic>
      <p:pic>
        <p:nvPicPr>
          <p:cNvPr id="4" name="Picture 3">
            <a:extLst>
              <a:ext uri="{FF2B5EF4-FFF2-40B4-BE49-F238E27FC236}">
                <a16:creationId xmlns:a16="http://schemas.microsoft.com/office/drawing/2014/main" id="{11B693B9-D442-43B3-9504-6B6419075C02}"/>
              </a:ext>
            </a:extLst>
          </p:cNvPr>
          <p:cNvPicPr>
            <a:picLocks noChangeAspect="1"/>
          </p:cNvPicPr>
          <p:nvPr/>
        </p:nvPicPr>
        <p:blipFill>
          <a:blip r:embed="rId5"/>
          <a:stretch>
            <a:fillRect/>
          </a:stretch>
        </p:blipFill>
        <p:spPr>
          <a:xfrm>
            <a:off x="5388366" y="1389934"/>
            <a:ext cx="5408498" cy="4078132"/>
          </a:xfrm>
          <a:prstGeom prst="rect">
            <a:avLst/>
          </a:prstGeom>
        </p:spPr>
      </p:pic>
    </p:spTree>
    <p:extLst>
      <p:ext uri="{BB962C8B-B14F-4D97-AF65-F5344CB8AC3E}">
        <p14:creationId xmlns:p14="http://schemas.microsoft.com/office/powerpoint/2010/main" val="8995131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2BA48E-758E-4035-B49C-4F47EB965891}"/>
              </a:ext>
            </a:extLst>
          </p:cNvPr>
          <p:cNvSpPr/>
          <p:nvPr/>
        </p:nvSpPr>
        <p:spPr>
          <a:xfrm>
            <a:off x="1718190" y="48084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-core</a:t>
            </a:r>
          </a:p>
        </p:txBody>
      </p:sp>
      <p:sp>
        <p:nvSpPr>
          <p:cNvPr id="5" name="Rectangle 4">
            <a:extLst>
              <a:ext uri="{FF2B5EF4-FFF2-40B4-BE49-F238E27FC236}">
                <a16:creationId xmlns:a16="http://schemas.microsoft.com/office/drawing/2014/main" id="{122F637B-D055-4A89-AEBF-4E10439C9FF0}"/>
              </a:ext>
            </a:extLst>
          </p:cNvPr>
          <p:cNvSpPr/>
          <p:nvPr/>
        </p:nvSpPr>
        <p:spPr>
          <a:xfrm>
            <a:off x="8408130" y="2134520"/>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r>
              <a:rPr lang="en-US" b="1" dirty="0"/>
              <a:t>-common-packages</a:t>
            </a:r>
          </a:p>
        </p:txBody>
      </p:sp>
      <p:sp>
        <p:nvSpPr>
          <p:cNvPr id="6" name="Rectangle 5">
            <a:extLst>
              <a:ext uri="{FF2B5EF4-FFF2-40B4-BE49-F238E27FC236}">
                <a16:creationId xmlns:a16="http://schemas.microsoft.com/office/drawing/2014/main" id="{F6A74462-8F47-4B8F-BE38-FAEA0C91AD42}"/>
              </a:ext>
            </a:extLst>
          </p:cNvPr>
          <p:cNvSpPr/>
          <p:nvPr/>
        </p:nvSpPr>
        <p:spPr>
          <a:xfrm>
            <a:off x="1650720" y="452674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codal-samd21</a:t>
            </a:r>
          </a:p>
        </p:txBody>
      </p:sp>
      <p:sp>
        <p:nvSpPr>
          <p:cNvPr id="7" name="Rectangle 6">
            <a:extLst>
              <a:ext uri="{FF2B5EF4-FFF2-40B4-BE49-F238E27FC236}">
                <a16:creationId xmlns:a16="http://schemas.microsoft.com/office/drawing/2014/main" id="{B31A5C86-C059-4E4F-A36D-7C43FC1208A0}"/>
              </a:ext>
            </a:extLst>
          </p:cNvPr>
          <p:cNvSpPr/>
          <p:nvPr/>
        </p:nvSpPr>
        <p:spPr>
          <a:xfrm>
            <a:off x="1650722" y="189969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codal-atmega328p</a:t>
            </a:r>
          </a:p>
        </p:txBody>
      </p:sp>
      <p:sp>
        <p:nvSpPr>
          <p:cNvPr id="8" name="Rectangle 7">
            <a:extLst>
              <a:ext uri="{FF2B5EF4-FFF2-40B4-BE49-F238E27FC236}">
                <a16:creationId xmlns:a16="http://schemas.microsoft.com/office/drawing/2014/main" id="{3B5562F6-BD36-484D-B513-EA4AFBF6A46D}"/>
              </a:ext>
            </a:extLst>
          </p:cNvPr>
          <p:cNvSpPr/>
          <p:nvPr/>
        </p:nvSpPr>
        <p:spPr>
          <a:xfrm>
            <a:off x="5062844" y="381980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endParaRPr lang="en-US" b="1" dirty="0"/>
          </a:p>
          <a:p>
            <a:pPr algn="ctr"/>
            <a:r>
              <a:rPr lang="en-US" b="1" dirty="0"/>
              <a:t>(build shell)</a:t>
            </a:r>
          </a:p>
        </p:txBody>
      </p:sp>
      <p:cxnSp>
        <p:nvCxnSpPr>
          <p:cNvPr id="16" name="Connector: Elbow 15">
            <a:extLst>
              <a:ext uri="{FF2B5EF4-FFF2-40B4-BE49-F238E27FC236}">
                <a16:creationId xmlns:a16="http://schemas.microsoft.com/office/drawing/2014/main" id="{8311314B-2261-48F7-8392-22D61FC10F4C}"/>
              </a:ext>
            </a:extLst>
          </p:cNvPr>
          <p:cNvCxnSpPr>
            <a:stCxn id="4" idx="1"/>
            <a:endCxn id="7" idx="1"/>
          </p:cNvCxnSpPr>
          <p:nvPr/>
        </p:nvCxnSpPr>
        <p:spPr>
          <a:xfrm rot="10800000" flipV="1">
            <a:off x="1650722" y="847731"/>
            <a:ext cx="67468" cy="1418854"/>
          </a:xfrm>
          <a:prstGeom prst="bentConnector3">
            <a:avLst>
              <a:gd name="adj1" fmla="val 43882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433064AB-FEF6-4A7D-AAAE-AB72F5F2430F}"/>
              </a:ext>
            </a:extLst>
          </p:cNvPr>
          <p:cNvCxnSpPr>
            <a:cxnSpLocks/>
            <a:stCxn id="4" idx="1"/>
            <a:endCxn id="6" idx="1"/>
          </p:cNvCxnSpPr>
          <p:nvPr/>
        </p:nvCxnSpPr>
        <p:spPr>
          <a:xfrm rot="10800000" flipV="1">
            <a:off x="1650720" y="847731"/>
            <a:ext cx="67470" cy="4045904"/>
          </a:xfrm>
          <a:prstGeom prst="bentConnector3">
            <a:avLst>
              <a:gd name="adj1" fmla="val 43881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5" name="TextBox 24">
            <a:extLst>
              <a:ext uri="{FF2B5EF4-FFF2-40B4-BE49-F238E27FC236}">
                <a16:creationId xmlns:a16="http://schemas.microsoft.com/office/drawing/2014/main" id="{37047921-7782-4EE5-9840-B18851900A7C}"/>
              </a:ext>
            </a:extLst>
          </p:cNvPr>
          <p:cNvSpPr txBox="1"/>
          <p:nvPr/>
        </p:nvSpPr>
        <p:spPr>
          <a:xfrm>
            <a:off x="63351" y="1987143"/>
            <a:ext cx="1298241" cy="646331"/>
          </a:xfrm>
          <a:prstGeom prst="rect">
            <a:avLst/>
          </a:prstGeom>
          <a:noFill/>
        </p:spPr>
        <p:txBody>
          <a:bodyPr wrap="none" rtlCol="0">
            <a:spAutoFit/>
          </a:bodyPr>
          <a:lstStyle/>
          <a:p>
            <a:pPr algn="r"/>
            <a:r>
              <a:rPr lang="en-US" dirty="0"/>
              <a:t>extends,</a:t>
            </a:r>
          </a:p>
          <a:p>
            <a:pPr algn="r"/>
            <a:r>
              <a:rPr lang="en-US" dirty="0"/>
              <a:t>implements</a:t>
            </a:r>
          </a:p>
        </p:txBody>
      </p:sp>
      <p:sp>
        <p:nvSpPr>
          <p:cNvPr id="27" name="Right Brace 26">
            <a:extLst>
              <a:ext uri="{FF2B5EF4-FFF2-40B4-BE49-F238E27FC236}">
                <a16:creationId xmlns:a16="http://schemas.microsoft.com/office/drawing/2014/main" id="{C30BEFF4-A930-4D26-BC0A-2B7945E3A077}"/>
              </a:ext>
            </a:extLst>
          </p:cNvPr>
          <p:cNvSpPr/>
          <p:nvPr/>
        </p:nvSpPr>
        <p:spPr>
          <a:xfrm>
            <a:off x="4409980" y="3166665"/>
            <a:ext cx="613533" cy="314593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TextBox 45">
            <a:extLst>
              <a:ext uri="{FF2B5EF4-FFF2-40B4-BE49-F238E27FC236}">
                <a16:creationId xmlns:a16="http://schemas.microsoft.com/office/drawing/2014/main" id="{86FD97B9-49E3-42B7-AB21-6850CF4B2081}"/>
              </a:ext>
            </a:extLst>
          </p:cNvPr>
          <p:cNvSpPr txBox="1"/>
          <p:nvPr/>
        </p:nvSpPr>
        <p:spPr>
          <a:xfrm>
            <a:off x="4871426" y="4746982"/>
            <a:ext cx="1328697" cy="369332"/>
          </a:xfrm>
          <a:prstGeom prst="rect">
            <a:avLst/>
          </a:prstGeom>
          <a:noFill/>
        </p:spPr>
        <p:txBody>
          <a:bodyPr wrap="none" rtlCol="0">
            <a:spAutoFit/>
          </a:bodyPr>
          <a:lstStyle/>
          <a:p>
            <a:r>
              <a:rPr lang="en-US" dirty="0"/>
              <a:t>selects from</a:t>
            </a:r>
          </a:p>
        </p:txBody>
      </p:sp>
      <p:sp>
        <p:nvSpPr>
          <p:cNvPr id="50" name="Rectangle 49">
            <a:extLst>
              <a:ext uri="{FF2B5EF4-FFF2-40B4-BE49-F238E27FC236}">
                <a16:creationId xmlns:a16="http://schemas.microsoft.com/office/drawing/2014/main" id="{A9163D93-520B-4E65-A557-35D98D084B8A}"/>
              </a:ext>
            </a:extLst>
          </p:cNvPr>
          <p:cNvSpPr/>
          <p:nvPr/>
        </p:nvSpPr>
        <p:spPr>
          <a:xfrm>
            <a:off x="8420830" y="482735"/>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endParaRPr lang="en-US" b="1" dirty="0"/>
          </a:p>
        </p:txBody>
      </p:sp>
      <p:sp>
        <p:nvSpPr>
          <p:cNvPr id="56" name="Rectangle 55">
            <a:extLst>
              <a:ext uri="{FF2B5EF4-FFF2-40B4-BE49-F238E27FC236}">
                <a16:creationId xmlns:a16="http://schemas.microsoft.com/office/drawing/2014/main" id="{6D75D475-06B9-44A3-92FE-ED96EA1E4978}"/>
              </a:ext>
            </a:extLst>
          </p:cNvPr>
          <p:cNvSpPr/>
          <p:nvPr/>
        </p:nvSpPr>
        <p:spPr>
          <a:xfrm>
            <a:off x="5106512" y="483512"/>
            <a:ext cx="2212622" cy="733778"/>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Blockly</a:t>
            </a:r>
            <a:r>
              <a:rPr lang="en-US" dirty="0"/>
              <a:t>,</a:t>
            </a:r>
          </a:p>
          <a:p>
            <a:pPr algn="ctr"/>
            <a:r>
              <a:rPr lang="en-US" dirty="0"/>
              <a:t>Typescript, Monaco</a:t>
            </a:r>
          </a:p>
        </p:txBody>
      </p:sp>
      <p:cxnSp>
        <p:nvCxnSpPr>
          <p:cNvPr id="63" name="Straight Arrow Connector 62">
            <a:extLst>
              <a:ext uri="{FF2B5EF4-FFF2-40B4-BE49-F238E27FC236}">
                <a16:creationId xmlns:a16="http://schemas.microsoft.com/office/drawing/2014/main" id="{E7100880-5040-4C7F-9262-C2CEA4F51398}"/>
              </a:ext>
            </a:extLst>
          </p:cNvPr>
          <p:cNvCxnSpPr>
            <a:cxnSpLocks/>
            <a:stCxn id="50" idx="1"/>
            <a:endCxn id="56" idx="3"/>
          </p:cNvCxnSpPr>
          <p:nvPr/>
        </p:nvCxnSpPr>
        <p:spPr>
          <a:xfrm flipH="1">
            <a:off x="7319134" y="849624"/>
            <a:ext cx="1101696" cy="777"/>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1EA0612B-38D3-44A7-AA9B-7E50E02E7D7F}"/>
              </a:ext>
            </a:extLst>
          </p:cNvPr>
          <p:cNvSpPr txBox="1"/>
          <p:nvPr/>
        </p:nvSpPr>
        <p:spPr>
          <a:xfrm>
            <a:off x="7521258" y="877373"/>
            <a:ext cx="601447" cy="369332"/>
          </a:xfrm>
          <a:prstGeom prst="rect">
            <a:avLst/>
          </a:prstGeom>
          <a:noFill/>
        </p:spPr>
        <p:txBody>
          <a:bodyPr wrap="none" rtlCol="0">
            <a:spAutoFit/>
          </a:bodyPr>
          <a:lstStyle/>
          <a:p>
            <a:r>
              <a:rPr lang="en-US" dirty="0"/>
              <a:t>uses</a:t>
            </a:r>
          </a:p>
        </p:txBody>
      </p:sp>
      <p:sp>
        <p:nvSpPr>
          <p:cNvPr id="71" name="TextBox 70">
            <a:extLst>
              <a:ext uri="{FF2B5EF4-FFF2-40B4-BE49-F238E27FC236}">
                <a16:creationId xmlns:a16="http://schemas.microsoft.com/office/drawing/2014/main" id="{51E6A0BF-B978-415A-8FE1-547ACFB66EE3}"/>
              </a:ext>
            </a:extLst>
          </p:cNvPr>
          <p:cNvSpPr txBox="1"/>
          <p:nvPr/>
        </p:nvSpPr>
        <p:spPr>
          <a:xfrm>
            <a:off x="5558390" y="2524428"/>
            <a:ext cx="1172693" cy="369332"/>
          </a:xfrm>
          <a:prstGeom prst="rect">
            <a:avLst/>
          </a:prstGeom>
          <a:noFill/>
        </p:spPr>
        <p:txBody>
          <a:bodyPr wrap="none" rtlCol="0">
            <a:spAutoFit/>
          </a:bodyPr>
          <a:lstStyle/>
          <a:p>
            <a:r>
              <a:rPr lang="en-US" dirty="0"/>
              <a:t>references</a:t>
            </a:r>
          </a:p>
        </p:txBody>
      </p:sp>
      <p:cxnSp>
        <p:nvCxnSpPr>
          <p:cNvPr id="53" name="Straight Arrow Connector 52">
            <a:extLst>
              <a:ext uri="{FF2B5EF4-FFF2-40B4-BE49-F238E27FC236}">
                <a16:creationId xmlns:a16="http://schemas.microsoft.com/office/drawing/2014/main" id="{EAA24497-0FA2-42C5-A7FB-8AD8047B3277}"/>
              </a:ext>
            </a:extLst>
          </p:cNvPr>
          <p:cNvCxnSpPr>
            <a:cxnSpLocks/>
            <a:stCxn id="5" idx="0"/>
            <a:endCxn id="50" idx="2"/>
          </p:cNvCxnSpPr>
          <p:nvPr/>
        </p:nvCxnSpPr>
        <p:spPr>
          <a:xfrm flipV="1">
            <a:off x="9514441" y="1216513"/>
            <a:ext cx="12700" cy="918007"/>
          </a:xfrm>
          <a:prstGeom prst="straightConnector1">
            <a:avLst/>
          </a:prstGeom>
          <a:ln>
            <a:prstDash val="lg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19C36ADA-8B83-4190-BF2D-7776696199EF}"/>
              </a:ext>
            </a:extLst>
          </p:cNvPr>
          <p:cNvCxnSpPr>
            <a:cxnSpLocks/>
            <a:stCxn id="5" idx="1"/>
            <a:endCxn id="4" idx="3"/>
          </p:cNvCxnSpPr>
          <p:nvPr/>
        </p:nvCxnSpPr>
        <p:spPr>
          <a:xfrm rot="10800000">
            <a:off x="3930812" y="847731"/>
            <a:ext cx="4477318" cy="1653678"/>
          </a:xfrm>
          <a:prstGeom prst="bentConnector3">
            <a:avLst>
              <a:gd name="adj1" fmla="val 84083"/>
            </a:avLst>
          </a:prstGeom>
          <a:ln w="3175">
            <a:prstDash val="lgDash"/>
            <a:tailEnd type="triangle" w="lg" len="lg"/>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1CBD3C37-190F-4E45-9C00-A714AD23595B}"/>
              </a:ext>
            </a:extLst>
          </p:cNvPr>
          <p:cNvSpPr txBox="1"/>
          <p:nvPr/>
        </p:nvSpPr>
        <p:spPr>
          <a:xfrm>
            <a:off x="8293457" y="1542226"/>
            <a:ext cx="1172693" cy="369332"/>
          </a:xfrm>
          <a:prstGeom prst="rect">
            <a:avLst/>
          </a:prstGeom>
          <a:noFill/>
        </p:spPr>
        <p:txBody>
          <a:bodyPr wrap="none" rtlCol="0">
            <a:spAutoFit/>
          </a:bodyPr>
          <a:lstStyle/>
          <a:p>
            <a:r>
              <a:rPr lang="en-US" dirty="0"/>
              <a:t>references</a:t>
            </a:r>
          </a:p>
        </p:txBody>
      </p:sp>
      <p:sp>
        <p:nvSpPr>
          <p:cNvPr id="37" name="Rectangle 36">
            <a:extLst>
              <a:ext uri="{FF2B5EF4-FFF2-40B4-BE49-F238E27FC236}">
                <a16:creationId xmlns:a16="http://schemas.microsoft.com/office/drawing/2014/main" id="{41463EDA-EAE6-4ED6-BAE2-7D20C34584DA}"/>
              </a:ext>
            </a:extLst>
          </p:cNvPr>
          <p:cNvSpPr/>
          <p:nvPr/>
        </p:nvSpPr>
        <p:spPr>
          <a:xfrm>
            <a:off x="1644203" y="3120678"/>
            <a:ext cx="2212622" cy="6557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codal-arduino-uno</a:t>
            </a:r>
            <a:endParaRPr lang="en-US" b="1" dirty="0"/>
          </a:p>
        </p:txBody>
      </p:sp>
      <p:sp>
        <p:nvSpPr>
          <p:cNvPr id="38" name="Rectangle 37">
            <a:extLst>
              <a:ext uri="{FF2B5EF4-FFF2-40B4-BE49-F238E27FC236}">
                <a16:creationId xmlns:a16="http://schemas.microsoft.com/office/drawing/2014/main" id="{FE4F45C9-3D84-4BA5-8A52-382514D6080D}"/>
              </a:ext>
            </a:extLst>
          </p:cNvPr>
          <p:cNvSpPr/>
          <p:nvPr/>
        </p:nvSpPr>
        <p:spPr>
          <a:xfrm>
            <a:off x="1644203" y="5707938"/>
            <a:ext cx="2212621" cy="60466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-circuit-playground</a:t>
            </a:r>
          </a:p>
        </p:txBody>
      </p:sp>
      <p:cxnSp>
        <p:nvCxnSpPr>
          <p:cNvPr id="54" name="Straight Arrow Connector 53">
            <a:extLst>
              <a:ext uri="{FF2B5EF4-FFF2-40B4-BE49-F238E27FC236}">
                <a16:creationId xmlns:a16="http://schemas.microsoft.com/office/drawing/2014/main" id="{B4E8CEBB-BF80-4D42-91F3-781CDD370EEF}"/>
              </a:ext>
            </a:extLst>
          </p:cNvPr>
          <p:cNvCxnSpPr>
            <a:cxnSpLocks/>
            <a:stCxn id="37" idx="0"/>
            <a:endCxn id="7" idx="2"/>
          </p:cNvCxnSpPr>
          <p:nvPr/>
        </p:nvCxnSpPr>
        <p:spPr>
          <a:xfrm flipV="1">
            <a:off x="2750514" y="2633474"/>
            <a:ext cx="6519" cy="4872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124F173-25BC-47F6-B4D4-175D55CDD154}"/>
              </a:ext>
            </a:extLst>
          </p:cNvPr>
          <p:cNvCxnSpPr>
            <a:cxnSpLocks/>
            <a:stCxn id="38" idx="0"/>
            <a:endCxn id="6" idx="2"/>
          </p:cNvCxnSpPr>
          <p:nvPr/>
        </p:nvCxnSpPr>
        <p:spPr>
          <a:xfrm flipV="1">
            <a:off x="2750514" y="5260524"/>
            <a:ext cx="6517" cy="44741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DB9284FD-C58A-4AD6-8A2C-32A75264A8C8}"/>
              </a:ext>
            </a:extLst>
          </p:cNvPr>
          <p:cNvSpPr txBox="1"/>
          <p:nvPr/>
        </p:nvSpPr>
        <p:spPr>
          <a:xfrm>
            <a:off x="2828732" y="5300348"/>
            <a:ext cx="601447" cy="369332"/>
          </a:xfrm>
          <a:prstGeom prst="rect">
            <a:avLst/>
          </a:prstGeom>
          <a:noFill/>
        </p:spPr>
        <p:txBody>
          <a:bodyPr wrap="none" rtlCol="0">
            <a:spAutoFit/>
          </a:bodyPr>
          <a:lstStyle/>
          <a:p>
            <a:r>
              <a:rPr lang="en-US" dirty="0"/>
              <a:t>uses</a:t>
            </a:r>
          </a:p>
        </p:txBody>
      </p:sp>
      <p:sp>
        <p:nvSpPr>
          <p:cNvPr id="65" name="TextBox 64">
            <a:extLst>
              <a:ext uri="{FF2B5EF4-FFF2-40B4-BE49-F238E27FC236}">
                <a16:creationId xmlns:a16="http://schemas.microsoft.com/office/drawing/2014/main" id="{47FA08B7-1F99-449B-BA71-170418030C03}"/>
              </a:ext>
            </a:extLst>
          </p:cNvPr>
          <p:cNvSpPr txBox="1"/>
          <p:nvPr/>
        </p:nvSpPr>
        <p:spPr>
          <a:xfrm>
            <a:off x="2809146" y="2709185"/>
            <a:ext cx="601447" cy="369332"/>
          </a:xfrm>
          <a:prstGeom prst="rect">
            <a:avLst/>
          </a:prstGeom>
          <a:noFill/>
        </p:spPr>
        <p:txBody>
          <a:bodyPr wrap="none" rtlCol="0">
            <a:spAutoFit/>
          </a:bodyPr>
          <a:lstStyle/>
          <a:p>
            <a:r>
              <a:rPr lang="en-US" dirty="0"/>
              <a:t>uses</a:t>
            </a:r>
          </a:p>
        </p:txBody>
      </p:sp>
    </p:spTree>
    <p:extLst>
      <p:ext uri="{BB962C8B-B14F-4D97-AF65-F5344CB8AC3E}">
        <p14:creationId xmlns:p14="http://schemas.microsoft.com/office/powerpoint/2010/main" val="33545955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0C2BA48E-758E-4035-B49C-4F47EB965891}"/>
              </a:ext>
            </a:extLst>
          </p:cNvPr>
          <p:cNvSpPr/>
          <p:nvPr/>
        </p:nvSpPr>
        <p:spPr>
          <a:xfrm>
            <a:off x="1718190" y="48084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-core</a:t>
            </a:r>
          </a:p>
        </p:txBody>
      </p:sp>
      <p:sp>
        <p:nvSpPr>
          <p:cNvPr id="5" name="Rectangle 4">
            <a:extLst>
              <a:ext uri="{FF2B5EF4-FFF2-40B4-BE49-F238E27FC236}">
                <a16:creationId xmlns:a16="http://schemas.microsoft.com/office/drawing/2014/main" id="{122F637B-D055-4A89-AEBF-4E10439C9FF0}"/>
              </a:ext>
            </a:extLst>
          </p:cNvPr>
          <p:cNvSpPr/>
          <p:nvPr/>
        </p:nvSpPr>
        <p:spPr>
          <a:xfrm>
            <a:off x="8408130" y="2134520"/>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r>
              <a:rPr lang="en-US" b="1" dirty="0"/>
              <a:t>-common-packages</a:t>
            </a:r>
          </a:p>
        </p:txBody>
      </p:sp>
      <p:sp>
        <p:nvSpPr>
          <p:cNvPr id="6" name="Rectangle 5">
            <a:extLst>
              <a:ext uri="{FF2B5EF4-FFF2-40B4-BE49-F238E27FC236}">
                <a16:creationId xmlns:a16="http://schemas.microsoft.com/office/drawing/2014/main" id="{F6A74462-8F47-4B8F-BE38-FAEA0C91AD42}"/>
              </a:ext>
            </a:extLst>
          </p:cNvPr>
          <p:cNvSpPr/>
          <p:nvPr/>
        </p:nvSpPr>
        <p:spPr>
          <a:xfrm>
            <a:off x="1650720" y="452674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codal-samd21</a:t>
            </a:r>
          </a:p>
        </p:txBody>
      </p:sp>
      <p:sp>
        <p:nvSpPr>
          <p:cNvPr id="7" name="Rectangle 6">
            <a:extLst>
              <a:ext uri="{FF2B5EF4-FFF2-40B4-BE49-F238E27FC236}">
                <a16:creationId xmlns:a16="http://schemas.microsoft.com/office/drawing/2014/main" id="{B31A5C86-C059-4E4F-A36D-7C43FC1208A0}"/>
              </a:ext>
            </a:extLst>
          </p:cNvPr>
          <p:cNvSpPr/>
          <p:nvPr/>
        </p:nvSpPr>
        <p:spPr>
          <a:xfrm>
            <a:off x="1650722" y="1899696"/>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a:t>codal-atmega328p</a:t>
            </a:r>
          </a:p>
        </p:txBody>
      </p:sp>
      <p:sp>
        <p:nvSpPr>
          <p:cNvPr id="8" name="Rectangle 7">
            <a:extLst>
              <a:ext uri="{FF2B5EF4-FFF2-40B4-BE49-F238E27FC236}">
                <a16:creationId xmlns:a16="http://schemas.microsoft.com/office/drawing/2014/main" id="{3B5562F6-BD36-484D-B513-EA4AFBF6A46D}"/>
              </a:ext>
            </a:extLst>
          </p:cNvPr>
          <p:cNvSpPr/>
          <p:nvPr/>
        </p:nvSpPr>
        <p:spPr>
          <a:xfrm>
            <a:off x="5062844" y="3819802"/>
            <a:ext cx="2212622" cy="733778"/>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endParaRPr lang="en-US" b="1" dirty="0"/>
          </a:p>
          <a:p>
            <a:pPr algn="ctr"/>
            <a:r>
              <a:rPr lang="en-US" b="1" dirty="0"/>
              <a:t>(build shell)</a:t>
            </a:r>
          </a:p>
        </p:txBody>
      </p:sp>
      <p:cxnSp>
        <p:nvCxnSpPr>
          <p:cNvPr id="16" name="Connector: Elbow 15">
            <a:extLst>
              <a:ext uri="{FF2B5EF4-FFF2-40B4-BE49-F238E27FC236}">
                <a16:creationId xmlns:a16="http://schemas.microsoft.com/office/drawing/2014/main" id="{8311314B-2261-48F7-8392-22D61FC10F4C}"/>
              </a:ext>
            </a:extLst>
          </p:cNvPr>
          <p:cNvCxnSpPr>
            <a:stCxn id="4" idx="1"/>
            <a:endCxn id="7" idx="1"/>
          </p:cNvCxnSpPr>
          <p:nvPr/>
        </p:nvCxnSpPr>
        <p:spPr>
          <a:xfrm rot="10800000" flipV="1">
            <a:off x="1650722" y="847731"/>
            <a:ext cx="67468" cy="1418854"/>
          </a:xfrm>
          <a:prstGeom prst="bentConnector3">
            <a:avLst>
              <a:gd name="adj1" fmla="val 43882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cxnSp>
        <p:nvCxnSpPr>
          <p:cNvPr id="17" name="Connector: Elbow 16">
            <a:extLst>
              <a:ext uri="{FF2B5EF4-FFF2-40B4-BE49-F238E27FC236}">
                <a16:creationId xmlns:a16="http://schemas.microsoft.com/office/drawing/2014/main" id="{433064AB-FEF6-4A7D-AAAE-AB72F5F2430F}"/>
              </a:ext>
            </a:extLst>
          </p:cNvPr>
          <p:cNvCxnSpPr>
            <a:cxnSpLocks/>
            <a:stCxn id="4" idx="1"/>
            <a:endCxn id="6" idx="1"/>
          </p:cNvCxnSpPr>
          <p:nvPr/>
        </p:nvCxnSpPr>
        <p:spPr>
          <a:xfrm rot="10800000" flipV="1">
            <a:off x="1650720" y="847731"/>
            <a:ext cx="67470" cy="4045904"/>
          </a:xfrm>
          <a:prstGeom prst="bentConnector3">
            <a:avLst>
              <a:gd name="adj1" fmla="val 438817"/>
            </a:avLst>
          </a:prstGeom>
          <a:ln w="28575">
            <a:headEnd type="triangle" w="lg" len="lg"/>
            <a:tailEnd type="none"/>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EB56C870-F1D4-4FF7-A9CD-127DA5AA0C10}"/>
              </a:ext>
            </a:extLst>
          </p:cNvPr>
          <p:cNvSpPr/>
          <p:nvPr/>
        </p:nvSpPr>
        <p:spPr>
          <a:xfrm>
            <a:off x="8408130" y="3819802"/>
            <a:ext cx="2212622" cy="733778"/>
          </a:xfrm>
          <a:prstGeom prst="rect">
            <a:avLst/>
          </a:prstGeom>
          <a:ln w="38100">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r>
              <a:rPr lang="en-US" b="1" dirty="0"/>
              <a:t>-target</a:t>
            </a:r>
          </a:p>
        </p:txBody>
      </p:sp>
      <p:sp>
        <p:nvSpPr>
          <p:cNvPr id="25" name="TextBox 24">
            <a:extLst>
              <a:ext uri="{FF2B5EF4-FFF2-40B4-BE49-F238E27FC236}">
                <a16:creationId xmlns:a16="http://schemas.microsoft.com/office/drawing/2014/main" id="{37047921-7782-4EE5-9840-B18851900A7C}"/>
              </a:ext>
            </a:extLst>
          </p:cNvPr>
          <p:cNvSpPr txBox="1"/>
          <p:nvPr/>
        </p:nvSpPr>
        <p:spPr>
          <a:xfrm>
            <a:off x="63351" y="1987143"/>
            <a:ext cx="1298241" cy="646331"/>
          </a:xfrm>
          <a:prstGeom prst="rect">
            <a:avLst/>
          </a:prstGeom>
          <a:noFill/>
        </p:spPr>
        <p:txBody>
          <a:bodyPr wrap="none" rtlCol="0">
            <a:spAutoFit/>
          </a:bodyPr>
          <a:lstStyle/>
          <a:p>
            <a:pPr algn="r"/>
            <a:r>
              <a:rPr lang="en-US" dirty="0"/>
              <a:t>extends,</a:t>
            </a:r>
          </a:p>
          <a:p>
            <a:pPr algn="r"/>
            <a:r>
              <a:rPr lang="en-US" dirty="0"/>
              <a:t>implements</a:t>
            </a:r>
          </a:p>
        </p:txBody>
      </p:sp>
      <p:sp>
        <p:nvSpPr>
          <p:cNvPr id="27" name="Right Brace 26">
            <a:extLst>
              <a:ext uri="{FF2B5EF4-FFF2-40B4-BE49-F238E27FC236}">
                <a16:creationId xmlns:a16="http://schemas.microsoft.com/office/drawing/2014/main" id="{C30BEFF4-A930-4D26-BC0A-2B7945E3A077}"/>
              </a:ext>
            </a:extLst>
          </p:cNvPr>
          <p:cNvSpPr/>
          <p:nvPr/>
        </p:nvSpPr>
        <p:spPr>
          <a:xfrm>
            <a:off x="4409980" y="3166665"/>
            <a:ext cx="613533" cy="3145933"/>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1" name="TextBox 40">
            <a:extLst>
              <a:ext uri="{FF2B5EF4-FFF2-40B4-BE49-F238E27FC236}">
                <a16:creationId xmlns:a16="http://schemas.microsoft.com/office/drawing/2014/main" id="{067D5DB3-C55C-4D8A-89FD-2A4CD21598C5}"/>
              </a:ext>
            </a:extLst>
          </p:cNvPr>
          <p:cNvSpPr txBox="1"/>
          <p:nvPr/>
        </p:nvSpPr>
        <p:spPr>
          <a:xfrm>
            <a:off x="8879804" y="3132771"/>
            <a:ext cx="601447" cy="369332"/>
          </a:xfrm>
          <a:prstGeom prst="rect">
            <a:avLst/>
          </a:prstGeom>
          <a:noFill/>
        </p:spPr>
        <p:txBody>
          <a:bodyPr wrap="none" rtlCol="0">
            <a:spAutoFit/>
          </a:bodyPr>
          <a:lstStyle/>
          <a:p>
            <a:r>
              <a:rPr lang="en-US" dirty="0"/>
              <a:t>uses</a:t>
            </a:r>
          </a:p>
        </p:txBody>
      </p:sp>
      <p:sp>
        <p:nvSpPr>
          <p:cNvPr id="45" name="TextBox 44">
            <a:extLst>
              <a:ext uri="{FF2B5EF4-FFF2-40B4-BE49-F238E27FC236}">
                <a16:creationId xmlns:a16="http://schemas.microsoft.com/office/drawing/2014/main" id="{312BB9C3-B601-4D3C-8456-0F41916C7D26}"/>
              </a:ext>
            </a:extLst>
          </p:cNvPr>
          <p:cNvSpPr txBox="1"/>
          <p:nvPr/>
        </p:nvSpPr>
        <p:spPr>
          <a:xfrm>
            <a:off x="7541074" y="3817359"/>
            <a:ext cx="601447" cy="369332"/>
          </a:xfrm>
          <a:prstGeom prst="rect">
            <a:avLst/>
          </a:prstGeom>
          <a:noFill/>
        </p:spPr>
        <p:txBody>
          <a:bodyPr wrap="none" rtlCol="0">
            <a:spAutoFit/>
          </a:bodyPr>
          <a:lstStyle/>
          <a:p>
            <a:r>
              <a:rPr lang="en-US" dirty="0"/>
              <a:t>uses</a:t>
            </a:r>
          </a:p>
        </p:txBody>
      </p:sp>
      <p:sp>
        <p:nvSpPr>
          <p:cNvPr id="46" name="TextBox 45">
            <a:extLst>
              <a:ext uri="{FF2B5EF4-FFF2-40B4-BE49-F238E27FC236}">
                <a16:creationId xmlns:a16="http://schemas.microsoft.com/office/drawing/2014/main" id="{86FD97B9-49E3-42B7-AB21-6850CF4B2081}"/>
              </a:ext>
            </a:extLst>
          </p:cNvPr>
          <p:cNvSpPr txBox="1"/>
          <p:nvPr/>
        </p:nvSpPr>
        <p:spPr>
          <a:xfrm>
            <a:off x="4871426" y="4746982"/>
            <a:ext cx="1328697" cy="369332"/>
          </a:xfrm>
          <a:prstGeom prst="rect">
            <a:avLst/>
          </a:prstGeom>
          <a:noFill/>
        </p:spPr>
        <p:txBody>
          <a:bodyPr wrap="none" rtlCol="0">
            <a:spAutoFit/>
          </a:bodyPr>
          <a:lstStyle/>
          <a:p>
            <a:r>
              <a:rPr lang="en-US" dirty="0"/>
              <a:t>selects from</a:t>
            </a:r>
          </a:p>
        </p:txBody>
      </p:sp>
      <p:sp>
        <p:nvSpPr>
          <p:cNvPr id="50" name="Rectangle 49">
            <a:extLst>
              <a:ext uri="{FF2B5EF4-FFF2-40B4-BE49-F238E27FC236}">
                <a16:creationId xmlns:a16="http://schemas.microsoft.com/office/drawing/2014/main" id="{A9163D93-520B-4E65-A557-35D98D084B8A}"/>
              </a:ext>
            </a:extLst>
          </p:cNvPr>
          <p:cNvSpPr/>
          <p:nvPr/>
        </p:nvSpPr>
        <p:spPr>
          <a:xfrm>
            <a:off x="8420830" y="482735"/>
            <a:ext cx="2212622" cy="733778"/>
          </a:xfrm>
          <a:prstGeom prst="rect">
            <a:avLst/>
          </a:prstGeom>
          <a:ln>
            <a:solidFill>
              <a:schemeClr val="tx1"/>
            </a:solidFill>
          </a:ln>
        </p:spPr>
        <p:style>
          <a:lnRef idx="1">
            <a:schemeClr val="accent4"/>
          </a:lnRef>
          <a:fillRef idx="2">
            <a:schemeClr val="accent4"/>
          </a:fillRef>
          <a:effectRef idx="1">
            <a:schemeClr val="accent4"/>
          </a:effectRef>
          <a:fontRef idx="minor">
            <a:schemeClr val="dk1"/>
          </a:fontRef>
        </p:style>
        <p:txBody>
          <a:bodyPr rtlCol="0" anchor="ctr"/>
          <a:lstStyle/>
          <a:p>
            <a:pPr algn="ctr"/>
            <a:r>
              <a:rPr lang="en-US" b="1" dirty="0" err="1"/>
              <a:t>pxt</a:t>
            </a:r>
            <a:endParaRPr lang="en-US" b="1" dirty="0"/>
          </a:p>
        </p:txBody>
      </p:sp>
      <p:cxnSp>
        <p:nvCxnSpPr>
          <p:cNvPr id="51" name="Connector: Elbow 50">
            <a:extLst>
              <a:ext uri="{FF2B5EF4-FFF2-40B4-BE49-F238E27FC236}">
                <a16:creationId xmlns:a16="http://schemas.microsoft.com/office/drawing/2014/main" id="{F3D8DFA2-C1E2-4373-A2F9-2122211B7CAB}"/>
              </a:ext>
            </a:extLst>
          </p:cNvPr>
          <p:cNvCxnSpPr>
            <a:cxnSpLocks/>
            <a:stCxn id="22" idx="3"/>
            <a:endCxn id="50" idx="3"/>
          </p:cNvCxnSpPr>
          <p:nvPr/>
        </p:nvCxnSpPr>
        <p:spPr>
          <a:xfrm flipV="1">
            <a:off x="10620752" y="849624"/>
            <a:ext cx="12700" cy="3337067"/>
          </a:xfrm>
          <a:prstGeom prst="bentConnector3">
            <a:avLst>
              <a:gd name="adj1" fmla="val 1900000"/>
            </a:avLst>
          </a:prstGeom>
          <a:ln w="28575">
            <a:tailEnd type="triangle" w="lg" len="lg"/>
          </a:ln>
        </p:spPr>
        <p:style>
          <a:lnRef idx="1">
            <a:schemeClr val="accent1"/>
          </a:lnRef>
          <a:fillRef idx="0">
            <a:schemeClr val="accent1"/>
          </a:fillRef>
          <a:effectRef idx="0">
            <a:schemeClr val="accent1"/>
          </a:effectRef>
          <a:fontRef idx="minor">
            <a:schemeClr val="tx1"/>
          </a:fontRef>
        </p:style>
      </p:cxnSp>
      <p:sp>
        <p:nvSpPr>
          <p:cNvPr id="55" name="TextBox 54">
            <a:extLst>
              <a:ext uri="{FF2B5EF4-FFF2-40B4-BE49-F238E27FC236}">
                <a16:creationId xmlns:a16="http://schemas.microsoft.com/office/drawing/2014/main" id="{30A842BA-3F1C-4DE9-86F9-282669FBEE29}"/>
              </a:ext>
            </a:extLst>
          </p:cNvPr>
          <p:cNvSpPr txBox="1"/>
          <p:nvPr/>
        </p:nvSpPr>
        <p:spPr>
          <a:xfrm>
            <a:off x="10642520" y="4268397"/>
            <a:ext cx="1298241" cy="646331"/>
          </a:xfrm>
          <a:prstGeom prst="rect">
            <a:avLst/>
          </a:prstGeom>
          <a:noFill/>
        </p:spPr>
        <p:txBody>
          <a:bodyPr wrap="none" rtlCol="0">
            <a:spAutoFit/>
          </a:bodyPr>
          <a:lstStyle/>
          <a:p>
            <a:r>
              <a:rPr lang="en-US" dirty="0"/>
              <a:t>extends,</a:t>
            </a:r>
          </a:p>
          <a:p>
            <a:r>
              <a:rPr lang="en-US" dirty="0"/>
              <a:t>implements</a:t>
            </a:r>
          </a:p>
        </p:txBody>
      </p:sp>
      <p:sp>
        <p:nvSpPr>
          <p:cNvPr id="56" name="Rectangle 55">
            <a:extLst>
              <a:ext uri="{FF2B5EF4-FFF2-40B4-BE49-F238E27FC236}">
                <a16:creationId xmlns:a16="http://schemas.microsoft.com/office/drawing/2014/main" id="{6D75D475-06B9-44A3-92FE-ED96EA1E4978}"/>
              </a:ext>
            </a:extLst>
          </p:cNvPr>
          <p:cNvSpPr/>
          <p:nvPr/>
        </p:nvSpPr>
        <p:spPr>
          <a:xfrm>
            <a:off x="5106512" y="483512"/>
            <a:ext cx="2212622" cy="733778"/>
          </a:xfrm>
          <a:prstGeom prst="rect">
            <a:avLst/>
          </a:prstGeom>
        </p:spPr>
        <p:style>
          <a:lnRef idx="1">
            <a:schemeClr val="accent6"/>
          </a:lnRef>
          <a:fillRef idx="2">
            <a:schemeClr val="accent6"/>
          </a:fillRef>
          <a:effectRef idx="1">
            <a:schemeClr val="accent6"/>
          </a:effectRef>
          <a:fontRef idx="minor">
            <a:schemeClr val="dk1"/>
          </a:fontRef>
        </p:style>
        <p:txBody>
          <a:bodyPr rtlCol="0" anchor="ctr"/>
          <a:lstStyle/>
          <a:p>
            <a:pPr algn="ctr"/>
            <a:r>
              <a:rPr lang="en-US" dirty="0" err="1"/>
              <a:t>Blockly</a:t>
            </a:r>
            <a:r>
              <a:rPr lang="en-US" dirty="0"/>
              <a:t>,</a:t>
            </a:r>
          </a:p>
          <a:p>
            <a:pPr algn="ctr"/>
            <a:r>
              <a:rPr lang="en-US" dirty="0"/>
              <a:t>Typescript, Monaco</a:t>
            </a:r>
          </a:p>
        </p:txBody>
      </p:sp>
      <p:cxnSp>
        <p:nvCxnSpPr>
          <p:cNvPr id="63" name="Straight Arrow Connector 62">
            <a:extLst>
              <a:ext uri="{FF2B5EF4-FFF2-40B4-BE49-F238E27FC236}">
                <a16:creationId xmlns:a16="http://schemas.microsoft.com/office/drawing/2014/main" id="{E7100880-5040-4C7F-9262-C2CEA4F51398}"/>
              </a:ext>
            </a:extLst>
          </p:cNvPr>
          <p:cNvCxnSpPr>
            <a:cxnSpLocks/>
            <a:stCxn id="50" idx="1"/>
            <a:endCxn id="56" idx="3"/>
          </p:cNvCxnSpPr>
          <p:nvPr/>
        </p:nvCxnSpPr>
        <p:spPr>
          <a:xfrm flipH="1">
            <a:off x="7319134" y="849624"/>
            <a:ext cx="1101696" cy="777"/>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7" name="TextBox 66">
            <a:extLst>
              <a:ext uri="{FF2B5EF4-FFF2-40B4-BE49-F238E27FC236}">
                <a16:creationId xmlns:a16="http://schemas.microsoft.com/office/drawing/2014/main" id="{1EA0612B-38D3-44A7-AA9B-7E50E02E7D7F}"/>
              </a:ext>
            </a:extLst>
          </p:cNvPr>
          <p:cNvSpPr txBox="1"/>
          <p:nvPr/>
        </p:nvSpPr>
        <p:spPr>
          <a:xfrm>
            <a:off x="7521258" y="877373"/>
            <a:ext cx="601447" cy="369332"/>
          </a:xfrm>
          <a:prstGeom prst="rect">
            <a:avLst/>
          </a:prstGeom>
          <a:noFill/>
        </p:spPr>
        <p:txBody>
          <a:bodyPr wrap="none" rtlCol="0">
            <a:spAutoFit/>
          </a:bodyPr>
          <a:lstStyle/>
          <a:p>
            <a:r>
              <a:rPr lang="en-US" dirty="0"/>
              <a:t>uses</a:t>
            </a:r>
          </a:p>
        </p:txBody>
      </p:sp>
      <p:sp>
        <p:nvSpPr>
          <p:cNvPr id="71" name="TextBox 70">
            <a:extLst>
              <a:ext uri="{FF2B5EF4-FFF2-40B4-BE49-F238E27FC236}">
                <a16:creationId xmlns:a16="http://schemas.microsoft.com/office/drawing/2014/main" id="{51E6A0BF-B978-415A-8FE1-547ACFB66EE3}"/>
              </a:ext>
            </a:extLst>
          </p:cNvPr>
          <p:cNvSpPr txBox="1"/>
          <p:nvPr/>
        </p:nvSpPr>
        <p:spPr>
          <a:xfrm>
            <a:off x="5558390" y="2524428"/>
            <a:ext cx="1172693" cy="369332"/>
          </a:xfrm>
          <a:prstGeom prst="rect">
            <a:avLst/>
          </a:prstGeom>
          <a:noFill/>
        </p:spPr>
        <p:txBody>
          <a:bodyPr wrap="none" rtlCol="0">
            <a:spAutoFit/>
          </a:bodyPr>
          <a:lstStyle/>
          <a:p>
            <a:r>
              <a:rPr lang="en-US" dirty="0"/>
              <a:t>references</a:t>
            </a:r>
          </a:p>
        </p:txBody>
      </p:sp>
      <p:sp>
        <p:nvSpPr>
          <p:cNvPr id="84" name="Arrow: Right 83">
            <a:extLst>
              <a:ext uri="{FF2B5EF4-FFF2-40B4-BE49-F238E27FC236}">
                <a16:creationId xmlns:a16="http://schemas.microsoft.com/office/drawing/2014/main" id="{FD9B5306-DCDF-4314-AFD1-058BC3BE2246}"/>
              </a:ext>
            </a:extLst>
          </p:cNvPr>
          <p:cNvSpPr/>
          <p:nvPr/>
        </p:nvSpPr>
        <p:spPr>
          <a:xfrm rot="16200000">
            <a:off x="9064327" y="4977916"/>
            <a:ext cx="891423" cy="305361"/>
          </a:xfrm>
          <a:prstGeom prst="rightArrow">
            <a:avLst/>
          </a:prstGeom>
          <a:ln w="28575"/>
        </p:spPr>
        <p:style>
          <a:lnRef idx="2">
            <a:schemeClr val="dk1"/>
          </a:lnRef>
          <a:fillRef idx="1">
            <a:schemeClr val="lt1"/>
          </a:fillRef>
          <a:effectRef idx="0">
            <a:schemeClr val="dk1"/>
          </a:effectRef>
          <a:fontRef idx="minor">
            <a:schemeClr val="dk1"/>
          </a:fontRef>
        </p:style>
        <p:txBody>
          <a:bodyPr rtlCol="0" anchor="ctr"/>
          <a:lstStyle/>
          <a:p>
            <a:pPr algn="ctr"/>
            <a:endParaRPr lang="en-US" dirty="0"/>
          </a:p>
        </p:txBody>
      </p:sp>
      <p:sp>
        <p:nvSpPr>
          <p:cNvPr id="85" name="TextBox 84">
            <a:extLst>
              <a:ext uri="{FF2B5EF4-FFF2-40B4-BE49-F238E27FC236}">
                <a16:creationId xmlns:a16="http://schemas.microsoft.com/office/drawing/2014/main" id="{724A1DC2-31CF-4E96-B996-C14597AF95C5}"/>
              </a:ext>
            </a:extLst>
          </p:cNvPr>
          <p:cNvSpPr txBox="1"/>
          <p:nvPr/>
        </p:nvSpPr>
        <p:spPr>
          <a:xfrm>
            <a:off x="8408130" y="5817123"/>
            <a:ext cx="2079352" cy="369332"/>
          </a:xfrm>
          <a:prstGeom prst="rect">
            <a:avLst/>
          </a:prstGeom>
          <a:noFill/>
        </p:spPr>
        <p:txBody>
          <a:bodyPr wrap="none" rtlCol="0">
            <a:spAutoFit/>
          </a:bodyPr>
          <a:lstStyle/>
          <a:p>
            <a:r>
              <a:rPr lang="en-US" b="1" dirty="0" err="1"/>
              <a:t>MakeCode</a:t>
            </a:r>
            <a:r>
              <a:rPr lang="en-US" b="1" dirty="0"/>
              <a:t> web app</a:t>
            </a:r>
          </a:p>
        </p:txBody>
      </p:sp>
      <p:cxnSp>
        <p:nvCxnSpPr>
          <p:cNvPr id="52" name="Straight Arrow Connector 51">
            <a:extLst>
              <a:ext uri="{FF2B5EF4-FFF2-40B4-BE49-F238E27FC236}">
                <a16:creationId xmlns:a16="http://schemas.microsoft.com/office/drawing/2014/main" id="{BE01E8DC-2BED-41DF-B0BA-E188871FFE5C}"/>
              </a:ext>
            </a:extLst>
          </p:cNvPr>
          <p:cNvCxnSpPr>
            <a:cxnSpLocks/>
            <a:stCxn id="22" idx="0"/>
            <a:endCxn id="5" idx="2"/>
          </p:cNvCxnSpPr>
          <p:nvPr/>
        </p:nvCxnSpPr>
        <p:spPr>
          <a:xfrm flipV="1">
            <a:off x="9514441" y="2868298"/>
            <a:ext cx="0" cy="9515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3" name="Straight Arrow Connector 52">
            <a:extLst>
              <a:ext uri="{FF2B5EF4-FFF2-40B4-BE49-F238E27FC236}">
                <a16:creationId xmlns:a16="http://schemas.microsoft.com/office/drawing/2014/main" id="{EAA24497-0FA2-42C5-A7FB-8AD8047B3277}"/>
              </a:ext>
            </a:extLst>
          </p:cNvPr>
          <p:cNvCxnSpPr>
            <a:cxnSpLocks/>
            <a:stCxn id="5" idx="0"/>
            <a:endCxn id="50" idx="2"/>
          </p:cNvCxnSpPr>
          <p:nvPr/>
        </p:nvCxnSpPr>
        <p:spPr>
          <a:xfrm flipV="1">
            <a:off x="9514441" y="1216513"/>
            <a:ext cx="12700" cy="918007"/>
          </a:xfrm>
          <a:prstGeom prst="straightConnector1">
            <a:avLst/>
          </a:prstGeom>
          <a:ln>
            <a:prstDash val="lgDash"/>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59" name="Straight Arrow Connector 58">
            <a:extLst>
              <a:ext uri="{FF2B5EF4-FFF2-40B4-BE49-F238E27FC236}">
                <a16:creationId xmlns:a16="http://schemas.microsoft.com/office/drawing/2014/main" id="{1D187BC3-0578-4FE7-868C-BE0528891B6D}"/>
              </a:ext>
            </a:extLst>
          </p:cNvPr>
          <p:cNvCxnSpPr>
            <a:cxnSpLocks/>
            <a:stCxn id="22" idx="1"/>
            <a:endCxn id="8" idx="3"/>
          </p:cNvCxnSpPr>
          <p:nvPr/>
        </p:nvCxnSpPr>
        <p:spPr>
          <a:xfrm flipH="1">
            <a:off x="7275466" y="4186691"/>
            <a:ext cx="1132664" cy="0"/>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9" name="Connector: Elbow 68">
            <a:extLst>
              <a:ext uri="{FF2B5EF4-FFF2-40B4-BE49-F238E27FC236}">
                <a16:creationId xmlns:a16="http://schemas.microsoft.com/office/drawing/2014/main" id="{19C36ADA-8B83-4190-BF2D-7776696199EF}"/>
              </a:ext>
            </a:extLst>
          </p:cNvPr>
          <p:cNvCxnSpPr>
            <a:cxnSpLocks/>
            <a:stCxn id="5" idx="1"/>
            <a:endCxn id="4" idx="3"/>
          </p:cNvCxnSpPr>
          <p:nvPr/>
        </p:nvCxnSpPr>
        <p:spPr>
          <a:xfrm rot="10800000">
            <a:off x="3930812" y="847731"/>
            <a:ext cx="4477318" cy="1653678"/>
          </a:xfrm>
          <a:prstGeom prst="bentConnector3">
            <a:avLst>
              <a:gd name="adj1" fmla="val 84083"/>
            </a:avLst>
          </a:prstGeom>
          <a:ln w="3175">
            <a:prstDash val="lgDash"/>
            <a:tailEnd type="triangle" w="lg" len="lg"/>
          </a:ln>
        </p:spPr>
        <p:style>
          <a:lnRef idx="1">
            <a:schemeClr val="accent1"/>
          </a:lnRef>
          <a:fillRef idx="0">
            <a:schemeClr val="accent1"/>
          </a:fillRef>
          <a:effectRef idx="0">
            <a:schemeClr val="accent1"/>
          </a:effectRef>
          <a:fontRef idx="minor">
            <a:schemeClr val="tx1"/>
          </a:fontRef>
        </p:style>
      </p:cxnSp>
      <p:sp>
        <p:nvSpPr>
          <p:cNvPr id="74" name="TextBox 73">
            <a:extLst>
              <a:ext uri="{FF2B5EF4-FFF2-40B4-BE49-F238E27FC236}">
                <a16:creationId xmlns:a16="http://schemas.microsoft.com/office/drawing/2014/main" id="{1CBD3C37-190F-4E45-9C00-A714AD23595B}"/>
              </a:ext>
            </a:extLst>
          </p:cNvPr>
          <p:cNvSpPr txBox="1"/>
          <p:nvPr/>
        </p:nvSpPr>
        <p:spPr>
          <a:xfrm>
            <a:off x="8293457" y="1542226"/>
            <a:ext cx="1172693" cy="369332"/>
          </a:xfrm>
          <a:prstGeom prst="rect">
            <a:avLst/>
          </a:prstGeom>
          <a:noFill/>
        </p:spPr>
        <p:txBody>
          <a:bodyPr wrap="none" rtlCol="0">
            <a:spAutoFit/>
          </a:bodyPr>
          <a:lstStyle/>
          <a:p>
            <a:r>
              <a:rPr lang="en-US" dirty="0"/>
              <a:t>references</a:t>
            </a:r>
          </a:p>
        </p:txBody>
      </p:sp>
      <p:sp>
        <p:nvSpPr>
          <p:cNvPr id="37" name="Rectangle 36">
            <a:extLst>
              <a:ext uri="{FF2B5EF4-FFF2-40B4-BE49-F238E27FC236}">
                <a16:creationId xmlns:a16="http://schemas.microsoft.com/office/drawing/2014/main" id="{41463EDA-EAE6-4ED6-BAE2-7D20C34584DA}"/>
              </a:ext>
            </a:extLst>
          </p:cNvPr>
          <p:cNvSpPr/>
          <p:nvPr/>
        </p:nvSpPr>
        <p:spPr>
          <a:xfrm>
            <a:off x="1644203" y="3120678"/>
            <a:ext cx="2212622" cy="655730"/>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codal-arduino-uno</a:t>
            </a:r>
            <a:endParaRPr lang="en-US" b="1" dirty="0"/>
          </a:p>
        </p:txBody>
      </p:sp>
      <p:sp>
        <p:nvSpPr>
          <p:cNvPr id="38" name="Rectangle 37">
            <a:extLst>
              <a:ext uri="{FF2B5EF4-FFF2-40B4-BE49-F238E27FC236}">
                <a16:creationId xmlns:a16="http://schemas.microsoft.com/office/drawing/2014/main" id="{FE4F45C9-3D84-4BA5-8A52-382514D6080D}"/>
              </a:ext>
            </a:extLst>
          </p:cNvPr>
          <p:cNvSpPr/>
          <p:nvPr/>
        </p:nvSpPr>
        <p:spPr>
          <a:xfrm>
            <a:off x="1644203" y="5707938"/>
            <a:ext cx="2212621" cy="604661"/>
          </a:xfrm>
          <a:prstGeom prst="rect">
            <a:avLst/>
          </a:prstGeom>
        </p:spPr>
        <p:style>
          <a:lnRef idx="1">
            <a:schemeClr val="accent5"/>
          </a:lnRef>
          <a:fillRef idx="2">
            <a:schemeClr val="accent5"/>
          </a:fillRef>
          <a:effectRef idx="1">
            <a:schemeClr val="accent5"/>
          </a:effectRef>
          <a:fontRef idx="minor">
            <a:schemeClr val="dk1"/>
          </a:fontRef>
        </p:style>
        <p:txBody>
          <a:bodyPr rtlCol="0" anchor="ctr"/>
          <a:lstStyle/>
          <a:p>
            <a:pPr algn="ctr"/>
            <a:r>
              <a:rPr lang="en-US" b="1" dirty="0" err="1"/>
              <a:t>codal</a:t>
            </a:r>
            <a:r>
              <a:rPr lang="en-US" b="1" dirty="0"/>
              <a:t>-circuit-playground</a:t>
            </a:r>
          </a:p>
        </p:txBody>
      </p:sp>
      <p:cxnSp>
        <p:nvCxnSpPr>
          <p:cNvPr id="54" name="Straight Arrow Connector 53">
            <a:extLst>
              <a:ext uri="{FF2B5EF4-FFF2-40B4-BE49-F238E27FC236}">
                <a16:creationId xmlns:a16="http://schemas.microsoft.com/office/drawing/2014/main" id="{B4E8CEBB-BF80-4D42-91F3-781CDD370EEF}"/>
              </a:ext>
            </a:extLst>
          </p:cNvPr>
          <p:cNvCxnSpPr>
            <a:cxnSpLocks/>
            <a:stCxn id="37" idx="0"/>
            <a:endCxn id="7" idx="2"/>
          </p:cNvCxnSpPr>
          <p:nvPr/>
        </p:nvCxnSpPr>
        <p:spPr>
          <a:xfrm flipV="1">
            <a:off x="2750514" y="2633474"/>
            <a:ext cx="6519" cy="48720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1124F173-25BC-47F6-B4D4-175D55CDD154}"/>
              </a:ext>
            </a:extLst>
          </p:cNvPr>
          <p:cNvCxnSpPr>
            <a:cxnSpLocks/>
            <a:stCxn id="38" idx="0"/>
            <a:endCxn id="6" idx="2"/>
          </p:cNvCxnSpPr>
          <p:nvPr/>
        </p:nvCxnSpPr>
        <p:spPr>
          <a:xfrm flipV="1">
            <a:off x="2750514" y="5260524"/>
            <a:ext cx="6517" cy="447414"/>
          </a:xfrm>
          <a:prstGeom prst="straightConnector1">
            <a:avLst/>
          </a:prstGeom>
          <a:ln>
            <a:headEnd w="lg" len="lg"/>
            <a:tailEnd type="triangle" w="lg" len="lg"/>
          </a:ln>
        </p:spPr>
        <p:style>
          <a:lnRef idx="1">
            <a:schemeClr val="accent1"/>
          </a:lnRef>
          <a:fillRef idx="0">
            <a:schemeClr val="accent1"/>
          </a:fillRef>
          <a:effectRef idx="0">
            <a:schemeClr val="accent1"/>
          </a:effectRef>
          <a:fontRef idx="minor">
            <a:schemeClr val="tx1"/>
          </a:fontRef>
        </p:style>
      </p:cxnSp>
      <p:sp>
        <p:nvSpPr>
          <p:cNvPr id="64" name="TextBox 63">
            <a:extLst>
              <a:ext uri="{FF2B5EF4-FFF2-40B4-BE49-F238E27FC236}">
                <a16:creationId xmlns:a16="http://schemas.microsoft.com/office/drawing/2014/main" id="{DB9284FD-C58A-4AD6-8A2C-32A75264A8C8}"/>
              </a:ext>
            </a:extLst>
          </p:cNvPr>
          <p:cNvSpPr txBox="1"/>
          <p:nvPr/>
        </p:nvSpPr>
        <p:spPr>
          <a:xfrm>
            <a:off x="2828732" y="5300348"/>
            <a:ext cx="601447" cy="369332"/>
          </a:xfrm>
          <a:prstGeom prst="rect">
            <a:avLst/>
          </a:prstGeom>
          <a:noFill/>
        </p:spPr>
        <p:txBody>
          <a:bodyPr wrap="none" rtlCol="0">
            <a:spAutoFit/>
          </a:bodyPr>
          <a:lstStyle/>
          <a:p>
            <a:r>
              <a:rPr lang="en-US" dirty="0"/>
              <a:t>uses</a:t>
            </a:r>
          </a:p>
        </p:txBody>
      </p:sp>
      <p:sp>
        <p:nvSpPr>
          <p:cNvPr id="65" name="TextBox 64">
            <a:extLst>
              <a:ext uri="{FF2B5EF4-FFF2-40B4-BE49-F238E27FC236}">
                <a16:creationId xmlns:a16="http://schemas.microsoft.com/office/drawing/2014/main" id="{47FA08B7-1F99-449B-BA71-170418030C03}"/>
              </a:ext>
            </a:extLst>
          </p:cNvPr>
          <p:cNvSpPr txBox="1"/>
          <p:nvPr/>
        </p:nvSpPr>
        <p:spPr>
          <a:xfrm>
            <a:off x="2809146" y="2709185"/>
            <a:ext cx="601447" cy="369332"/>
          </a:xfrm>
          <a:prstGeom prst="rect">
            <a:avLst/>
          </a:prstGeom>
          <a:noFill/>
        </p:spPr>
        <p:txBody>
          <a:bodyPr wrap="none" rtlCol="0">
            <a:spAutoFit/>
          </a:bodyPr>
          <a:lstStyle/>
          <a:p>
            <a:r>
              <a:rPr lang="en-US" dirty="0"/>
              <a:t>uses</a:t>
            </a:r>
          </a:p>
        </p:txBody>
      </p:sp>
    </p:spTree>
    <p:extLst>
      <p:ext uri="{BB962C8B-B14F-4D97-AF65-F5344CB8AC3E}">
        <p14:creationId xmlns:p14="http://schemas.microsoft.com/office/powerpoint/2010/main" val="10611426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044494" y="414579"/>
            <a:ext cx="5783314" cy="1321399"/>
          </a:xfrm>
        </p:spPr>
        <p:txBody>
          <a:bodyPr/>
          <a:lstStyle/>
          <a:p>
            <a:r>
              <a:rPr lang="en-US" dirty="0"/>
              <a:t>Microsoft MakeCode</a:t>
            </a:r>
            <a:br>
              <a:rPr lang="en-US" dirty="0"/>
            </a:br>
            <a:r>
              <a:rPr lang="en-US" sz="2745" dirty="0"/>
              <a:t>Hands-on Computing for every student</a:t>
            </a:r>
            <a:endParaRPr lang="en-US" dirty="0"/>
          </a:p>
        </p:txBody>
      </p:sp>
      <p:pic>
        <p:nvPicPr>
          <p:cNvPr id="8" name="Picture 7">
            <a:extLst>
              <a:ext uri="{FF2B5EF4-FFF2-40B4-BE49-F238E27FC236}">
                <a16:creationId xmlns:a16="http://schemas.microsoft.com/office/drawing/2014/main" id="{21E4E542-5F5F-4EDD-AA64-78380789719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8679" y="414579"/>
            <a:ext cx="721503" cy="721503"/>
          </a:xfrm>
          <a:prstGeom prst="rect">
            <a:avLst/>
          </a:prstGeom>
        </p:spPr>
      </p:pic>
      <p:sp>
        <p:nvSpPr>
          <p:cNvPr id="7" name="Text Placeholder 1">
            <a:extLst>
              <a:ext uri="{FF2B5EF4-FFF2-40B4-BE49-F238E27FC236}">
                <a16:creationId xmlns:a16="http://schemas.microsoft.com/office/drawing/2014/main" id="{B4FDDDD3-7A29-4577-8B5F-651CCA844DB4}"/>
              </a:ext>
            </a:extLst>
          </p:cNvPr>
          <p:cNvSpPr txBox="1">
            <a:spLocks/>
          </p:cNvSpPr>
          <p:nvPr/>
        </p:nvSpPr>
        <p:spPr>
          <a:xfrm>
            <a:off x="367981" y="2082833"/>
            <a:ext cx="6396993" cy="4425754"/>
          </a:xfrm>
          <a:prstGeom prst="rect">
            <a:avLst/>
          </a:prstGeom>
        </p:spPr>
        <p:txBody>
          <a:bodyPr/>
          <a:lstStyle>
            <a:lvl1pPr marL="2286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3600" kern="1200" spc="0" baseline="0">
                <a:gradFill>
                  <a:gsLst>
                    <a:gs pos="1250">
                      <a:schemeClr val="tx1"/>
                    </a:gs>
                    <a:gs pos="100000">
                      <a:schemeClr val="tx1"/>
                    </a:gs>
                  </a:gsLst>
                  <a:lin ang="5400000" scaled="0"/>
                </a:gradFill>
                <a:latin typeface="+mj-lt"/>
                <a:ea typeface="+mn-ea"/>
                <a:cs typeface="+mn-cs"/>
              </a:defRPr>
            </a:lvl1pPr>
            <a:lvl2pPr marL="4572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800" kern="1200" spc="0" baseline="0">
                <a:gradFill>
                  <a:gsLst>
                    <a:gs pos="1250">
                      <a:schemeClr val="tx1"/>
                    </a:gs>
                    <a:gs pos="100000">
                      <a:schemeClr val="tx1"/>
                    </a:gs>
                  </a:gsLst>
                  <a:lin ang="5400000" scaled="0"/>
                </a:gradFill>
                <a:latin typeface="+mn-lt"/>
                <a:ea typeface="+mn-ea"/>
                <a:cs typeface="+mn-cs"/>
              </a:defRPr>
            </a:lvl2pPr>
            <a:lvl3pPr marL="6858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400" kern="1200" spc="0" baseline="0">
                <a:gradFill>
                  <a:gsLst>
                    <a:gs pos="1250">
                      <a:schemeClr val="tx1"/>
                    </a:gs>
                    <a:gs pos="100000">
                      <a:schemeClr val="tx1"/>
                    </a:gs>
                  </a:gsLst>
                  <a:lin ang="5400000" scaled="0"/>
                </a:gradFill>
                <a:latin typeface="+mn-lt"/>
                <a:ea typeface="+mn-ea"/>
                <a:cs typeface="+mn-cs"/>
              </a:defRPr>
            </a:lvl3pPr>
            <a:lvl4pPr marL="9144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4pPr>
            <a:lvl5pPr marL="1143000" marR="0" indent="-228600" algn="l" defTabSz="932742" rtl="0" eaLnBrk="1" fontAlgn="auto" latinLnBrk="0" hangingPunct="1">
              <a:lnSpc>
                <a:spcPct val="90000"/>
              </a:lnSpc>
              <a:spcBef>
                <a:spcPct val="20000"/>
              </a:spcBef>
              <a:spcAft>
                <a:spcPts val="0"/>
              </a:spcAft>
              <a:buClrTx/>
              <a:buSzPct val="90000"/>
              <a:buFont typeface="Wingdings" panose="05000000000000000000" pitchFamily="2" charset="2"/>
              <a:buChar char=""/>
              <a:tabLst/>
              <a:defRPr sz="2200" kern="1200" spc="0" baseline="0">
                <a:gradFill>
                  <a:gsLst>
                    <a:gs pos="1250">
                      <a:schemeClr val="tx1"/>
                    </a:gs>
                    <a:gs pos="100000">
                      <a:schemeClr val="tx1"/>
                    </a:gs>
                  </a:gsLst>
                  <a:lin ang="5400000" scaled="0"/>
                </a:gra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solidFill>
                  <a:srgbClr val="0078D7"/>
                </a:solidFill>
                <a:effectLst/>
                <a:uLnTx/>
                <a:uFillTx/>
                <a:latin typeface="Segoe UI Light"/>
                <a:ea typeface="+mn-ea"/>
                <a:cs typeface="+mn-cs"/>
              </a:rPr>
              <a:t>Just works</a:t>
            </a: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 always, everywhere</a:t>
            </a:r>
          </a:p>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Physical computing a more </a:t>
            </a:r>
            <a:r>
              <a:rPr kumimoji="0" lang="en-US" sz="3137" b="0" i="0" u="none" strike="noStrike" kern="1200" cap="none" spc="0" normalizeH="0" baseline="0" noProof="0" dirty="0">
                <a:ln>
                  <a:noFill/>
                </a:ln>
                <a:solidFill>
                  <a:srgbClr val="0078D7"/>
                </a:solidFill>
                <a:effectLst/>
                <a:uLnTx/>
                <a:uFillTx/>
                <a:latin typeface="Segoe UI Light"/>
                <a:ea typeface="+mn-ea"/>
                <a:cs typeface="+mn-cs"/>
              </a:rPr>
              <a:t>inclusive</a:t>
            </a: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 </a:t>
            </a:r>
            <a:r>
              <a:rPr kumimoji="0" lang="en-US" sz="3137" b="0" i="0" u="none" strike="noStrike" kern="1200" cap="none" spc="-59"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approach to CS education</a:t>
            </a:r>
          </a:p>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Path to </a:t>
            </a:r>
            <a:r>
              <a:rPr kumimoji="0" lang="en-US" sz="3137" b="0" i="0" u="none" strike="noStrike" kern="1200" cap="none" spc="0" normalizeH="0" baseline="0" noProof="0" dirty="0">
                <a:ln>
                  <a:noFill/>
                </a:ln>
                <a:solidFill>
                  <a:srgbClr val="0078D7"/>
                </a:solidFill>
                <a:effectLst/>
                <a:uLnTx/>
                <a:uFillTx/>
                <a:latin typeface="Segoe UI Light"/>
                <a:ea typeface="+mn-ea"/>
                <a:cs typeface="+mn-cs"/>
              </a:rPr>
              <a:t>real-world skills</a:t>
            </a:r>
          </a:p>
          <a:p>
            <a:pPr marL="504217" marR="0" lvl="0" indent="-504217" algn="l" defTabSz="914367" rtl="0" eaLnBrk="1" fontAlgn="auto" latinLnBrk="0" hangingPunct="1">
              <a:lnSpc>
                <a:spcPct val="100000"/>
              </a:lnSpc>
              <a:spcBef>
                <a:spcPts val="588"/>
              </a:spcBef>
              <a:spcAft>
                <a:spcPts val="1176"/>
              </a:spcAft>
              <a:buClr>
                <a:srgbClr val="0078D7"/>
              </a:buClr>
              <a:buSzPct val="90000"/>
              <a:buFont typeface="Wingdings" panose="05000000000000000000" pitchFamily="2" charset="2"/>
              <a:buChar char="è"/>
              <a:tabLst/>
              <a:defRPr/>
            </a:pPr>
            <a:r>
              <a:rPr kumimoji="0" lang="en-US" sz="3137" b="0" i="0" u="none" strike="noStrike" kern="1200" cap="none" spc="0" normalizeH="0" baseline="0" noProof="0" dirty="0">
                <a:ln>
                  <a:noFill/>
                </a:ln>
                <a:solidFill>
                  <a:srgbClr val="0078D7"/>
                </a:solidFill>
                <a:effectLst/>
                <a:uLnTx/>
                <a:uFillTx/>
                <a:latin typeface="Segoe UI Light"/>
                <a:ea typeface="+mn-ea"/>
                <a:cs typeface="+mn-cs"/>
              </a:rPr>
              <a:t>Extensible</a:t>
            </a:r>
            <a:r>
              <a:rPr kumimoji="0" lang="en-US" sz="3137" b="0" i="0" u="none" strike="noStrike" kern="1200" cap="none" spc="0" normalizeH="0" baseline="0" noProof="0" dirty="0">
                <a:ln>
                  <a:noFill/>
                </a:ln>
                <a:gradFill>
                  <a:gsLst>
                    <a:gs pos="1250">
                      <a:srgbClr val="353535"/>
                    </a:gs>
                    <a:gs pos="100000">
                      <a:srgbClr val="353535"/>
                    </a:gs>
                  </a:gsLst>
                  <a:lin ang="5400000" scaled="0"/>
                </a:gradFill>
                <a:effectLst/>
                <a:uLnTx/>
                <a:uFillTx/>
                <a:latin typeface="Segoe UI Light"/>
                <a:ea typeface="+mn-ea"/>
                <a:cs typeface="+mn-cs"/>
              </a:rPr>
              <a:t> platform for partners</a:t>
            </a:r>
          </a:p>
        </p:txBody>
      </p:sp>
      <p:pic>
        <p:nvPicPr>
          <p:cNvPr id="10" name="Picture 9">
            <a:extLst>
              <a:ext uri="{FF2B5EF4-FFF2-40B4-BE49-F238E27FC236}">
                <a16:creationId xmlns:a16="http://schemas.microsoft.com/office/drawing/2014/main" id="{D0D5152C-71F7-47AD-9FA7-13D40E5FF8D7}"/>
              </a:ext>
            </a:extLst>
          </p:cNvPr>
          <p:cNvPicPr>
            <a:picLocks noChangeAspect="1"/>
          </p:cNvPicPr>
          <p:nvPr/>
        </p:nvPicPr>
        <p:blipFill rotWithShape="1">
          <a:blip r:embed="rId4">
            <a:extLst>
              <a:ext uri="{28A0092B-C50C-407E-A947-70E740481C1C}">
                <a14:useLocalDpi xmlns:a14="http://schemas.microsoft.com/office/drawing/2010/main" val="0"/>
              </a:ext>
            </a:extLst>
          </a:blip>
          <a:srcRect r="497" b="497"/>
          <a:stretch/>
        </p:blipFill>
        <p:spPr>
          <a:xfrm>
            <a:off x="6890643" y="487"/>
            <a:ext cx="5301358" cy="6857027"/>
          </a:xfrm>
          <a:prstGeom prst="rect">
            <a:avLst/>
          </a:prstGeom>
        </p:spPr>
      </p:pic>
    </p:spTree>
    <p:extLst>
      <p:ext uri="{BB962C8B-B14F-4D97-AF65-F5344CB8AC3E}">
        <p14:creationId xmlns:p14="http://schemas.microsoft.com/office/powerpoint/2010/main" val="2063412951"/>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 calcmode="lin" valueType="num">
                                      <p:cBhvr additive="base">
                                        <p:cTn id="7" dur="500" fill="hold"/>
                                        <p:tgtEl>
                                          <p:spTgt spid="7">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7">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7">
                                            <p:txEl>
                                              <p:pRg st="1" end="1"/>
                                            </p:txEl>
                                          </p:spTgt>
                                        </p:tgtEl>
                                        <p:attrNameLst>
                                          <p:attrName>style.visibility</p:attrName>
                                        </p:attrNameLst>
                                      </p:cBhvr>
                                      <p:to>
                                        <p:strVal val="visible"/>
                                      </p:to>
                                    </p:set>
                                    <p:anim calcmode="lin" valueType="num">
                                      <p:cBhvr additive="base">
                                        <p:cTn id="13" dur="500" fill="hold"/>
                                        <p:tgtEl>
                                          <p:spTgt spid="7">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7">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anim calcmode="lin" valueType="num">
                                      <p:cBhvr additive="base">
                                        <p:cTn id="19" dur="500" fill="hold"/>
                                        <p:tgtEl>
                                          <p:spTgt spid="7">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7">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7">
                                            <p:txEl>
                                              <p:pRg st="3" end="3"/>
                                            </p:txEl>
                                          </p:spTgt>
                                        </p:tgtEl>
                                        <p:attrNameLst>
                                          <p:attrName>style.visibility</p:attrName>
                                        </p:attrNameLst>
                                      </p:cBhvr>
                                      <p:to>
                                        <p:strVal val="visible"/>
                                      </p:to>
                                    </p:set>
                                    <p:anim calcmode="lin" valueType="num">
                                      <p:cBhvr additive="base">
                                        <p:cTn id="25" dur="500" fill="hold"/>
                                        <p:tgtEl>
                                          <p:spTgt spid="7">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7">
                                            <p:txEl>
                                              <p:pRg st="3" end="3"/>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587876-31AA-4A01-8A51-FACA7B7F534A}"/>
              </a:ext>
            </a:extLst>
          </p:cNvPr>
          <p:cNvSpPr>
            <a:spLocks noGrp="1"/>
          </p:cNvSpPr>
          <p:nvPr>
            <p:ph type="title"/>
          </p:nvPr>
        </p:nvSpPr>
        <p:spPr>
          <a:xfrm>
            <a:off x="667358" y="74141"/>
            <a:ext cx="10515600" cy="1325563"/>
          </a:xfrm>
        </p:spPr>
        <p:txBody>
          <a:bodyPr/>
          <a:lstStyle/>
          <a:p>
            <a:r>
              <a:rPr lang="en-US" dirty="0"/>
              <a:t>Target specific override and shim file</a:t>
            </a:r>
          </a:p>
        </p:txBody>
      </p:sp>
      <p:pic>
        <p:nvPicPr>
          <p:cNvPr id="3" name="Picture 2">
            <a:extLst>
              <a:ext uri="{FF2B5EF4-FFF2-40B4-BE49-F238E27FC236}">
                <a16:creationId xmlns:a16="http://schemas.microsoft.com/office/drawing/2014/main" id="{2FDE4E63-C76F-460E-8646-814D1629BB01}"/>
              </a:ext>
            </a:extLst>
          </p:cNvPr>
          <p:cNvPicPr>
            <a:picLocks noChangeAspect="1"/>
          </p:cNvPicPr>
          <p:nvPr/>
        </p:nvPicPr>
        <p:blipFill>
          <a:blip r:embed="rId2"/>
          <a:stretch>
            <a:fillRect/>
          </a:stretch>
        </p:blipFill>
        <p:spPr>
          <a:xfrm>
            <a:off x="667358" y="2535261"/>
            <a:ext cx="5095875" cy="3533775"/>
          </a:xfrm>
          <a:prstGeom prst="rect">
            <a:avLst/>
          </a:prstGeom>
        </p:spPr>
      </p:pic>
      <p:sp>
        <p:nvSpPr>
          <p:cNvPr id="4" name="Rectangle 3">
            <a:extLst>
              <a:ext uri="{FF2B5EF4-FFF2-40B4-BE49-F238E27FC236}">
                <a16:creationId xmlns:a16="http://schemas.microsoft.com/office/drawing/2014/main" id="{8CA8B708-D5E5-489A-B2AB-5D8BAB9C725B}"/>
              </a:ext>
            </a:extLst>
          </p:cNvPr>
          <p:cNvSpPr/>
          <p:nvPr/>
        </p:nvSpPr>
        <p:spPr>
          <a:xfrm>
            <a:off x="667358" y="1524170"/>
            <a:ext cx="6096000" cy="646331"/>
          </a:xfrm>
          <a:prstGeom prst="rect">
            <a:avLst/>
          </a:prstGeom>
        </p:spPr>
        <p:txBody>
          <a:bodyPr>
            <a:spAutoFit/>
          </a:bodyPr>
          <a:lstStyle/>
          <a:p>
            <a:r>
              <a:rPr lang="en-US" dirty="0">
                <a:hlinkClick r:id="rId3"/>
              </a:rPr>
              <a:t>https://github.com/Microsoft/pxt-adafruit/blob/master/libs/accelerometer/axis.h</a:t>
            </a:r>
            <a:r>
              <a:rPr lang="en-US" dirty="0"/>
              <a:t> </a:t>
            </a:r>
          </a:p>
        </p:txBody>
      </p:sp>
      <p:sp>
        <p:nvSpPr>
          <p:cNvPr id="5" name="Rectangle 4">
            <a:extLst>
              <a:ext uri="{FF2B5EF4-FFF2-40B4-BE49-F238E27FC236}">
                <a16:creationId xmlns:a16="http://schemas.microsoft.com/office/drawing/2014/main" id="{0429F711-DF40-4AA3-854E-3AA39EF22EDE}"/>
              </a:ext>
            </a:extLst>
          </p:cNvPr>
          <p:cNvSpPr/>
          <p:nvPr/>
        </p:nvSpPr>
        <p:spPr>
          <a:xfrm>
            <a:off x="5828271" y="1524170"/>
            <a:ext cx="6096000" cy="646331"/>
          </a:xfrm>
          <a:prstGeom prst="rect">
            <a:avLst/>
          </a:prstGeom>
        </p:spPr>
        <p:txBody>
          <a:bodyPr>
            <a:spAutoFit/>
          </a:bodyPr>
          <a:lstStyle/>
          <a:p>
            <a:r>
              <a:rPr lang="en-US" dirty="0">
                <a:hlinkClick r:id="rId4"/>
              </a:rPr>
              <a:t>https://github.com/Microsoft/pxt-adafruit/blob/master/libs/accelerometer/shims.d.ts</a:t>
            </a:r>
            <a:r>
              <a:rPr lang="en-US" dirty="0"/>
              <a:t> </a:t>
            </a:r>
          </a:p>
        </p:txBody>
      </p:sp>
      <p:pic>
        <p:nvPicPr>
          <p:cNvPr id="6" name="Picture 5">
            <a:extLst>
              <a:ext uri="{FF2B5EF4-FFF2-40B4-BE49-F238E27FC236}">
                <a16:creationId xmlns:a16="http://schemas.microsoft.com/office/drawing/2014/main" id="{C8D3E653-4E1B-4DC4-BCBB-EA41B2242E05}"/>
              </a:ext>
            </a:extLst>
          </p:cNvPr>
          <p:cNvPicPr>
            <a:picLocks noChangeAspect="1"/>
          </p:cNvPicPr>
          <p:nvPr/>
        </p:nvPicPr>
        <p:blipFill>
          <a:blip r:embed="rId5"/>
          <a:stretch>
            <a:fillRect/>
          </a:stretch>
        </p:blipFill>
        <p:spPr>
          <a:xfrm>
            <a:off x="5925158" y="2535261"/>
            <a:ext cx="5731077" cy="3633428"/>
          </a:xfrm>
          <a:prstGeom prst="rect">
            <a:avLst/>
          </a:prstGeom>
        </p:spPr>
      </p:pic>
    </p:spTree>
    <p:extLst>
      <p:ext uri="{BB962C8B-B14F-4D97-AF65-F5344CB8AC3E}">
        <p14:creationId xmlns:p14="http://schemas.microsoft.com/office/powerpoint/2010/main" val="15934520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E9232-30A2-4E9D-AC1D-38956DEC4310}"/>
              </a:ext>
            </a:extLst>
          </p:cNvPr>
          <p:cNvSpPr>
            <a:spLocks noGrp="1"/>
          </p:cNvSpPr>
          <p:nvPr>
            <p:ph type="title"/>
          </p:nvPr>
        </p:nvSpPr>
        <p:spPr>
          <a:xfrm>
            <a:off x="838200" y="29227"/>
            <a:ext cx="10515600" cy="1325563"/>
          </a:xfrm>
        </p:spPr>
        <p:txBody>
          <a:bodyPr/>
          <a:lstStyle/>
          <a:p>
            <a:r>
              <a:rPr lang="en-US" dirty="0"/>
              <a:t>Compiling C++ for MakeCode</a:t>
            </a:r>
          </a:p>
        </p:txBody>
      </p:sp>
      <p:sp>
        <p:nvSpPr>
          <p:cNvPr id="3" name="Content Placeholder 2">
            <a:extLst>
              <a:ext uri="{FF2B5EF4-FFF2-40B4-BE49-F238E27FC236}">
                <a16:creationId xmlns:a16="http://schemas.microsoft.com/office/drawing/2014/main" id="{7D1EC93D-3872-4AFB-B4E1-253D668BC425}"/>
              </a:ext>
            </a:extLst>
          </p:cNvPr>
          <p:cNvSpPr>
            <a:spLocks noGrp="1"/>
          </p:cNvSpPr>
          <p:nvPr>
            <p:ph idx="1"/>
          </p:nvPr>
        </p:nvSpPr>
        <p:spPr>
          <a:xfrm>
            <a:off x="838200" y="1483507"/>
            <a:ext cx="10515600" cy="4351338"/>
          </a:xfrm>
        </p:spPr>
        <p:txBody>
          <a:bodyPr>
            <a:normAutofit fontScale="77500" lnSpcReduction="20000"/>
          </a:bodyPr>
          <a:lstStyle/>
          <a:p>
            <a:endParaRPr lang="en-US" dirty="0"/>
          </a:p>
          <a:p>
            <a:r>
              <a:rPr lang="en-US" dirty="0"/>
              <a:t>Preprocessing of C++</a:t>
            </a:r>
          </a:p>
          <a:p>
            <a:pPr lvl="1"/>
            <a:r>
              <a:rPr lang="en-US" dirty="0">
                <a:hlinkClick r:id="rId3"/>
              </a:rPr>
              <a:t>https://makecode.com/simshim</a:t>
            </a:r>
            <a:r>
              <a:rPr lang="en-US" dirty="0"/>
              <a:t> </a:t>
            </a:r>
          </a:p>
          <a:p>
            <a:pPr lvl="1"/>
            <a:r>
              <a:rPr lang="en-US" dirty="0"/>
              <a:t>Determines which C++ entities will be visible/exported via TypeScript Declaration File</a:t>
            </a:r>
          </a:p>
          <a:p>
            <a:pPr lvl="1"/>
            <a:endParaRPr lang="en-US" dirty="0"/>
          </a:p>
          <a:p>
            <a:r>
              <a:rPr lang="en-US" dirty="0" err="1"/>
              <a:t>Mosly</a:t>
            </a:r>
            <a:r>
              <a:rPr lang="en-US" dirty="0"/>
              <a:t> 1-1 mappings between C++ and TypeScript entities</a:t>
            </a:r>
          </a:p>
          <a:p>
            <a:pPr lvl="1"/>
            <a:r>
              <a:rPr lang="en-US" dirty="0"/>
              <a:t>bool, number(s), string, </a:t>
            </a:r>
            <a:r>
              <a:rPr lang="en-US" dirty="0" err="1"/>
              <a:t>enums</a:t>
            </a:r>
            <a:endParaRPr lang="en-US" dirty="0"/>
          </a:p>
          <a:p>
            <a:pPr lvl="1"/>
            <a:r>
              <a:rPr lang="en-US" dirty="0"/>
              <a:t>lambdas, functions</a:t>
            </a:r>
          </a:p>
          <a:p>
            <a:pPr lvl="1"/>
            <a:r>
              <a:rPr lang="en-US" dirty="0"/>
              <a:t>namespaces</a:t>
            </a:r>
          </a:p>
          <a:p>
            <a:pPr lvl="1"/>
            <a:r>
              <a:rPr lang="en-US" dirty="0"/>
              <a:t>runtime collections</a:t>
            </a:r>
          </a:p>
          <a:p>
            <a:pPr lvl="1"/>
            <a:r>
              <a:rPr lang="en-US" dirty="0"/>
              <a:t>plus a hack for exposing methods of a C++ class</a:t>
            </a:r>
          </a:p>
          <a:p>
            <a:pPr lvl="1"/>
            <a:endParaRPr lang="en-US" dirty="0"/>
          </a:p>
          <a:p>
            <a:r>
              <a:rPr lang="en-US" dirty="0"/>
              <a:t>Invoke C++ compiler to generate runtime binary</a:t>
            </a:r>
          </a:p>
          <a:p>
            <a:pPr lvl="1"/>
            <a:r>
              <a:rPr lang="en-US" dirty="0"/>
              <a:t>With exported points</a:t>
            </a:r>
          </a:p>
          <a:p>
            <a:pPr lvl="1"/>
            <a:r>
              <a:rPr lang="en-US" dirty="0"/>
              <a:t>Binary incorporated into web app</a:t>
            </a:r>
          </a:p>
          <a:p>
            <a:endParaRPr lang="en-US" dirty="0"/>
          </a:p>
          <a:p>
            <a:pPr marL="0" indent="0">
              <a:buNone/>
            </a:pPr>
            <a:endParaRPr lang="en-US" dirty="0"/>
          </a:p>
          <a:p>
            <a:endParaRPr lang="en-US" dirty="0"/>
          </a:p>
          <a:p>
            <a:endParaRPr lang="en-US" dirty="0"/>
          </a:p>
        </p:txBody>
      </p:sp>
      <p:pic>
        <p:nvPicPr>
          <p:cNvPr id="7" name="Picture 6">
            <a:extLst>
              <a:ext uri="{FF2B5EF4-FFF2-40B4-BE49-F238E27FC236}">
                <a16:creationId xmlns:a16="http://schemas.microsoft.com/office/drawing/2014/main" id="{267B44B9-0ADF-4FEA-8060-AA0156C8B2BF}"/>
              </a:ext>
            </a:extLst>
          </p:cNvPr>
          <p:cNvPicPr>
            <a:picLocks noChangeAspect="1"/>
          </p:cNvPicPr>
          <p:nvPr/>
        </p:nvPicPr>
        <p:blipFill>
          <a:blip r:embed="rId4"/>
          <a:stretch>
            <a:fillRect/>
          </a:stretch>
        </p:blipFill>
        <p:spPr>
          <a:xfrm>
            <a:off x="8275398" y="4731699"/>
            <a:ext cx="3781425" cy="1619250"/>
          </a:xfrm>
          <a:prstGeom prst="rect">
            <a:avLst/>
          </a:prstGeom>
        </p:spPr>
      </p:pic>
    </p:spTree>
    <p:extLst>
      <p:ext uri="{BB962C8B-B14F-4D97-AF65-F5344CB8AC3E}">
        <p14:creationId xmlns:p14="http://schemas.microsoft.com/office/powerpoint/2010/main" val="1123412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A6463-DDD8-4211-8115-794A8935523E}"/>
              </a:ext>
            </a:extLst>
          </p:cNvPr>
          <p:cNvSpPr>
            <a:spLocks noGrp="1"/>
          </p:cNvSpPr>
          <p:nvPr>
            <p:ph type="title"/>
          </p:nvPr>
        </p:nvSpPr>
        <p:spPr/>
        <p:txBody>
          <a:bodyPr/>
          <a:lstStyle/>
          <a:p>
            <a:r>
              <a:rPr lang="en-US" dirty="0"/>
              <a:t>MakeCode GitHub repos</a:t>
            </a:r>
          </a:p>
        </p:txBody>
      </p:sp>
      <p:sp>
        <p:nvSpPr>
          <p:cNvPr id="3" name="Content Placeholder 2">
            <a:extLst>
              <a:ext uri="{FF2B5EF4-FFF2-40B4-BE49-F238E27FC236}">
                <a16:creationId xmlns:a16="http://schemas.microsoft.com/office/drawing/2014/main" id="{DCDEBD8C-2243-47C9-8D4A-03E0E715E20E}"/>
              </a:ext>
            </a:extLst>
          </p:cNvPr>
          <p:cNvSpPr>
            <a:spLocks noGrp="1"/>
          </p:cNvSpPr>
          <p:nvPr>
            <p:ph idx="1"/>
          </p:nvPr>
        </p:nvSpPr>
        <p:spPr/>
        <p:txBody>
          <a:bodyPr>
            <a:normAutofit lnSpcReduction="10000"/>
          </a:bodyPr>
          <a:lstStyle/>
          <a:p>
            <a:r>
              <a:rPr lang="en-US" dirty="0"/>
              <a:t>Framework and support</a:t>
            </a:r>
          </a:p>
          <a:p>
            <a:pPr lvl="1"/>
            <a:r>
              <a:rPr lang="en-US" dirty="0">
                <a:hlinkClick r:id="rId2"/>
              </a:rPr>
              <a:t>https://github.com/Microsoft/pxt</a:t>
            </a:r>
            <a:r>
              <a:rPr lang="en-US" dirty="0"/>
              <a:t> </a:t>
            </a:r>
          </a:p>
          <a:p>
            <a:pPr lvl="1"/>
            <a:r>
              <a:rPr lang="en-US" dirty="0">
                <a:hlinkClick r:id="rId3"/>
              </a:rPr>
              <a:t>https://github.com/Microsoft/pxt-blockly</a:t>
            </a:r>
            <a:endParaRPr lang="en-US" dirty="0"/>
          </a:p>
          <a:p>
            <a:pPr lvl="1"/>
            <a:r>
              <a:rPr lang="en-US" dirty="0">
                <a:hlinkClick r:id="rId4"/>
              </a:rPr>
              <a:t>https://github.com/Microsoft/pxt-monaco-typescript</a:t>
            </a:r>
            <a:r>
              <a:rPr lang="en-US" dirty="0"/>
              <a:t> </a:t>
            </a:r>
          </a:p>
          <a:p>
            <a:pPr lvl="1"/>
            <a:r>
              <a:rPr lang="en-US" dirty="0">
                <a:hlinkClick r:id="rId5"/>
              </a:rPr>
              <a:t>https://github.com/Microsoft/pxt-common-packages</a:t>
            </a:r>
            <a:r>
              <a:rPr lang="en-US" dirty="0"/>
              <a:t> (CODAL-specific)</a:t>
            </a:r>
          </a:p>
          <a:p>
            <a:pPr lvl="1"/>
            <a:endParaRPr lang="en-US" dirty="0"/>
          </a:p>
          <a:p>
            <a:r>
              <a:rPr lang="en-US" dirty="0"/>
              <a:t>Targets</a:t>
            </a:r>
          </a:p>
          <a:p>
            <a:pPr lvl="1"/>
            <a:r>
              <a:rPr lang="en-US" dirty="0">
                <a:hlinkClick r:id="rId6"/>
              </a:rPr>
              <a:t>https://github.com/Microsoft/pxt-adafruit</a:t>
            </a:r>
            <a:r>
              <a:rPr lang="en-US" dirty="0"/>
              <a:t> </a:t>
            </a:r>
          </a:p>
          <a:p>
            <a:pPr lvl="1"/>
            <a:r>
              <a:rPr lang="en-US" dirty="0">
                <a:hlinkClick r:id="rId7"/>
              </a:rPr>
              <a:t>https://github.com/Microsoft/pxt-microbit</a:t>
            </a:r>
            <a:endParaRPr lang="en-US" dirty="0"/>
          </a:p>
          <a:p>
            <a:pPr lvl="1"/>
            <a:r>
              <a:rPr lang="en-US" dirty="0">
                <a:hlinkClick r:id="rId8"/>
              </a:rPr>
              <a:t>https://github.com/Microsoft/pxt-maker</a:t>
            </a:r>
            <a:endParaRPr lang="en-US" dirty="0"/>
          </a:p>
          <a:p>
            <a:pPr lvl="1"/>
            <a:r>
              <a:rPr lang="en-US" dirty="0">
                <a:hlinkClick r:id="rId9"/>
              </a:rPr>
              <a:t>https://github.com/Microsoft/pxt-chibitronics</a:t>
            </a:r>
            <a:r>
              <a:rPr lang="en-US" dirty="0"/>
              <a:t> </a:t>
            </a:r>
          </a:p>
          <a:p>
            <a:pPr lvl="1"/>
            <a:endParaRPr lang="en-US" dirty="0"/>
          </a:p>
          <a:p>
            <a:pPr lvl="1"/>
            <a:endParaRPr lang="en-US" dirty="0"/>
          </a:p>
        </p:txBody>
      </p:sp>
    </p:spTree>
    <p:extLst>
      <p:ext uri="{BB962C8B-B14F-4D97-AF65-F5344CB8AC3E}">
        <p14:creationId xmlns:p14="http://schemas.microsoft.com/office/powerpoint/2010/main" val="4578237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2C624-64A0-4CC8-9845-485F70A9C7B0}"/>
              </a:ext>
            </a:extLst>
          </p:cNvPr>
          <p:cNvSpPr>
            <a:spLocks noGrp="1"/>
          </p:cNvSpPr>
          <p:nvPr>
            <p:ph type="title"/>
          </p:nvPr>
        </p:nvSpPr>
        <p:spPr/>
        <p:txBody>
          <a:bodyPr/>
          <a:lstStyle/>
          <a:p>
            <a:r>
              <a:rPr lang="en-US" dirty="0"/>
              <a:t>2. From Blocky to TypeScript to Binary (C++)</a:t>
            </a:r>
            <a:br>
              <a:rPr lang="en-US" dirty="0"/>
            </a:br>
            <a:endParaRPr lang="en-US" dirty="0"/>
          </a:p>
        </p:txBody>
      </p:sp>
      <p:sp>
        <p:nvSpPr>
          <p:cNvPr id="3" name="Content Placeholder 2">
            <a:extLst>
              <a:ext uri="{FF2B5EF4-FFF2-40B4-BE49-F238E27FC236}">
                <a16:creationId xmlns:a16="http://schemas.microsoft.com/office/drawing/2014/main" id="{199F95D3-AA98-42C1-B82F-3B91E52A8507}"/>
              </a:ext>
            </a:extLst>
          </p:cNvPr>
          <p:cNvSpPr>
            <a:spLocks noGrp="1"/>
          </p:cNvSpPr>
          <p:nvPr>
            <p:ph idx="1"/>
          </p:nvPr>
        </p:nvSpPr>
        <p:spPr/>
        <p:txBody>
          <a:bodyPr>
            <a:normAutofit/>
          </a:bodyPr>
          <a:lstStyle/>
          <a:p>
            <a:r>
              <a:rPr lang="en-US" dirty="0"/>
              <a:t>Static TypeScript</a:t>
            </a:r>
          </a:p>
          <a:p>
            <a:endParaRPr lang="en-US" dirty="0"/>
          </a:p>
          <a:p>
            <a:r>
              <a:rPr lang="en-US" dirty="0"/>
              <a:t>Blocky to Static TypeScript</a:t>
            </a:r>
          </a:p>
          <a:p>
            <a:endParaRPr lang="en-US" dirty="0">
              <a:hlinkClick r:id="rId2"/>
            </a:endParaRPr>
          </a:p>
          <a:p>
            <a:r>
              <a:rPr lang="en-US" dirty="0"/>
              <a:t>Compiling Static TypeScript to Machine Code</a:t>
            </a:r>
          </a:p>
          <a:p>
            <a:pPr marL="457200" lvl="1" indent="0">
              <a:buNone/>
            </a:pPr>
            <a:endParaRPr lang="en-US" dirty="0"/>
          </a:p>
          <a:p>
            <a:pPr lvl="1"/>
            <a:endParaRPr lang="en-US" dirty="0"/>
          </a:p>
        </p:txBody>
      </p:sp>
    </p:spTree>
    <p:extLst>
      <p:ext uri="{BB962C8B-B14F-4D97-AF65-F5344CB8AC3E}">
        <p14:creationId xmlns:p14="http://schemas.microsoft.com/office/powerpoint/2010/main" val="718709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400" b="0"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Static TypeScript</a:t>
            </a:r>
            <a:endPar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endParaRPr>
          </a:p>
        </p:txBody>
      </p:sp>
      <p:sp>
        <p:nvSpPr>
          <p:cNvPr id="6" name="Text Placeholder 1"/>
          <p:cNvSpPr>
            <a:spLocks noGrp="1"/>
          </p:cNvSpPr>
          <p:nvPr>
            <p:ph type="body" sz="quarter" idx="10"/>
          </p:nvPr>
        </p:nvSpPr>
        <p:spPr>
          <a:xfrm>
            <a:off x="269239" y="1189177"/>
            <a:ext cx="11653523" cy="5187061"/>
          </a:xfrm>
        </p:spPr>
        <p:txBody>
          <a:bodyPr/>
          <a:lstStyle/>
          <a:p>
            <a:r>
              <a:rPr lang="en-US" dirty="0"/>
              <a:t>Considerations</a:t>
            </a:r>
          </a:p>
          <a:p>
            <a:pPr lvl="1"/>
            <a:r>
              <a:rPr lang="en-US" dirty="0"/>
              <a:t>Compile for low-memory footprint</a:t>
            </a:r>
          </a:p>
          <a:p>
            <a:pPr lvl="1"/>
            <a:r>
              <a:rPr lang="en-US" dirty="0"/>
              <a:t>Link against pre-compiled C++ runtime</a:t>
            </a:r>
          </a:p>
          <a:p>
            <a:pPr lvl="1"/>
            <a:r>
              <a:rPr lang="en-US" dirty="0"/>
              <a:t>All types known at compile time, no runtime checks</a:t>
            </a:r>
          </a:p>
          <a:p>
            <a:endParaRPr lang="en-US" dirty="0"/>
          </a:p>
          <a:p>
            <a:r>
              <a:rPr lang="en-US" dirty="0"/>
              <a:t>TypeScript without the </a:t>
            </a:r>
            <a:r>
              <a:rPr lang="en-US" u="sng" dirty="0"/>
              <a:t>Any</a:t>
            </a:r>
            <a:r>
              <a:rPr lang="en-US" dirty="0"/>
              <a:t> type and “bad parts”</a:t>
            </a:r>
          </a:p>
          <a:p>
            <a:pPr lvl="1"/>
            <a:r>
              <a:rPr lang="en-US" dirty="0"/>
              <a:t>a </a:t>
            </a:r>
            <a:r>
              <a:rPr lang="en-US" u="sng" dirty="0"/>
              <a:t>subset</a:t>
            </a:r>
            <a:r>
              <a:rPr lang="en-US" dirty="0"/>
              <a:t> of TypeScript, with some type substitutions (number -&gt; int32)</a:t>
            </a:r>
          </a:p>
          <a:p>
            <a:pPr lvl="1"/>
            <a:r>
              <a:rPr lang="en-US" dirty="0"/>
              <a:t>excludes</a:t>
            </a:r>
          </a:p>
          <a:p>
            <a:pPr lvl="2"/>
            <a:r>
              <a:rPr lang="en-US" dirty="0"/>
              <a:t>the </a:t>
            </a:r>
            <a:r>
              <a:rPr lang="en-US" b="1" dirty="0" err="1"/>
              <a:t>eval</a:t>
            </a:r>
            <a:r>
              <a:rPr lang="en-US" dirty="0"/>
              <a:t> function, the </a:t>
            </a:r>
            <a:r>
              <a:rPr lang="en-US" b="1" dirty="0"/>
              <a:t>with</a:t>
            </a:r>
            <a:r>
              <a:rPr lang="en-US" dirty="0"/>
              <a:t> statement, the </a:t>
            </a:r>
            <a:r>
              <a:rPr lang="en-US" b="1" dirty="0" err="1"/>
              <a:t>typeof</a:t>
            </a:r>
            <a:r>
              <a:rPr lang="en-US" dirty="0"/>
              <a:t> expression</a:t>
            </a:r>
            <a:r>
              <a:rPr lang="en-US" sz="1008" dirty="0"/>
              <a:t> </a:t>
            </a:r>
          </a:p>
          <a:p>
            <a:pPr lvl="2"/>
            <a:r>
              <a:rPr lang="en-US" dirty="0"/>
              <a:t>type assertions, </a:t>
            </a:r>
            <a:r>
              <a:rPr lang="en-US" b="1" dirty="0" err="1"/>
              <a:t>var</a:t>
            </a:r>
            <a:r>
              <a:rPr lang="en-US" dirty="0"/>
              <a:t> statement</a:t>
            </a:r>
          </a:p>
          <a:p>
            <a:pPr lvl="2"/>
            <a:r>
              <a:rPr lang="en-US" dirty="0"/>
              <a:t>access to prototype property and computed properties</a:t>
            </a:r>
          </a:p>
          <a:p>
            <a:pPr lvl="2"/>
            <a:r>
              <a:rPr lang="en-US" dirty="0"/>
              <a:t>access to the “</a:t>
            </a:r>
            <a:r>
              <a:rPr lang="en-US" b="1" dirty="0"/>
              <a:t>this</a:t>
            </a:r>
            <a:r>
              <a:rPr lang="en-US" dirty="0"/>
              <a:t>” pointer outside of a class</a:t>
            </a:r>
          </a:p>
        </p:txBody>
      </p:sp>
    </p:spTree>
    <p:extLst>
      <p:ext uri="{BB962C8B-B14F-4D97-AF65-F5344CB8AC3E}">
        <p14:creationId xmlns:p14="http://schemas.microsoft.com/office/powerpoint/2010/main" val="4276778169"/>
      </p:ext>
    </p:extLst>
  </p:cSld>
  <p:clrMapOvr>
    <a:masterClrMapping/>
  </p:clrMapOvr>
  <p:transition>
    <p:fade/>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400" b="0"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What’s Left in Static TypeScript?</a:t>
            </a:r>
            <a:endPar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endParaRPr>
          </a:p>
        </p:txBody>
      </p:sp>
      <p:sp>
        <p:nvSpPr>
          <p:cNvPr id="6" name="Text Placeholder 1"/>
          <p:cNvSpPr>
            <a:spLocks noGrp="1"/>
          </p:cNvSpPr>
          <p:nvPr>
            <p:ph type="body" sz="quarter" idx="10"/>
          </p:nvPr>
        </p:nvSpPr>
        <p:spPr>
          <a:xfrm>
            <a:off x="269239" y="1189177"/>
            <a:ext cx="11653523" cy="5452711"/>
          </a:xfrm>
        </p:spPr>
        <p:txBody>
          <a:bodyPr/>
          <a:lstStyle/>
          <a:p>
            <a:r>
              <a:rPr lang="en-US" dirty="0"/>
              <a:t>standard </a:t>
            </a:r>
            <a:r>
              <a:rPr lang="en-US" b="1" dirty="0"/>
              <a:t>control-flow</a:t>
            </a:r>
            <a:r>
              <a:rPr lang="en-US" dirty="0"/>
              <a:t> </a:t>
            </a:r>
            <a:r>
              <a:rPr lang="en-US" b="1" dirty="0"/>
              <a:t>statements</a:t>
            </a:r>
            <a:endParaRPr lang="en-US" dirty="0"/>
          </a:p>
          <a:p>
            <a:r>
              <a:rPr lang="en-US" b="1" dirty="0"/>
              <a:t>let</a:t>
            </a:r>
            <a:r>
              <a:rPr lang="en-US" dirty="0"/>
              <a:t> and </a:t>
            </a:r>
            <a:r>
              <a:rPr lang="en-US" b="1" dirty="0" err="1"/>
              <a:t>const</a:t>
            </a:r>
            <a:r>
              <a:rPr lang="en-US" b="1" dirty="0"/>
              <a:t>: </a:t>
            </a:r>
            <a:r>
              <a:rPr lang="en-US" dirty="0"/>
              <a:t>lexically-scoped variable declarations </a:t>
            </a:r>
          </a:p>
          <a:p>
            <a:pPr lvl="0"/>
            <a:endParaRPr lang="en-US" b="1" dirty="0"/>
          </a:p>
          <a:p>
            <a:pPr lvl="0"/>
            <a:r>
              <a:rPr lang="en-US" b="1" dirty="0"/>
              <a:t>functions</a:t>
            </a:r>
            <a:r>
              <a:rPr lang="en-US" dirty="0"/>
              <a:t> (nested) and lambdas</a:t>
            </a:r>
            <a:endParaRPr lang="en-US" b="1" dirty="0"/>
          </a:p>
          <a:p>
            <a:pPr lvl="0"/>
            <a:r>
              <a:rPr lang="en-US" b="1" dirty="0"/>
              <a:t>classes</a:t>
            </a:r>
            <a:r>
              <a:rPr lang="en-US" dirty="0"/>
              <a:t> with instance fields, methods and constructors</a:t>
            </a:r>
          </a:p>
          <a:p>
            <a:pPr lvl="0"/>
            <a:r>
              <a:rPr lang="en-US" b="1" dirty="0"/>
              <a:t>interfaces</a:t>
            </a:r>
          </a:p>
          <a:p>
            <a:pPr lvl="0"/>
            <a:r>
              <a:rPr lang="en-US" b="1" dirty="0"/>
              <a:t>generic</a:t>
            </a:r>
            <a:r>
              <a:rPr lang="en-US" dirty="0"/>
              <a:t> classes, methods, and functions for code reuse</a:t>
            </a:r>
          </a:p>
          <a:p>
            <a:r>
              <a:rPr lang="en-US" b="1" dirty="0"/>
              <a:t>namespaces</a:t>
            </a:r>
          </a:p>
          <a:p>
            <a:pPr lvl="0"/>
            <a:endParaRPr lang="en-US" dirty="0"/>
          </a:p>
        </p:txBody>
      </p:sp>
    </p:spTree>
    <p:extLst>
      <p:ext uri="{BB962C8B-B14F-4D97-AF65-F5344CB8AC3E}">
        <p14:creationId xmlns:p14="http://schemas.microsoft.com/office/powerpoint/2010/main" val="305809108"/>
      </p:ext>
    </p:extLst>
  </p:cSld>
  <p:clrMapOvr>
    <a:masterClrMapping/>
  </p:clrMapOvr>
  <p:transition>
    <p:fade/>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2C624-64A0-4CC8-9845-485F70A9C7B0}"/>
              </a:ext>
            </a:extLst>
          </p:cNvPr>
          <p:cNvSpPr>
            <a:spLocks noGrp="1"/>
          </p:cNvSpPr>
          <p:nvPr>
            <p:ph type="title"/>
          </p:nvPr>
        </p:nvSpPr>
        <p:spPr/>
        <p:txBody>
          <a:bodyPr>
            <a:normAutofit/>
          </a:bodyPr>
          <a:lstStyle/>
          <a:p>
            <a:r>
              <a:rPr lang="en-US" dirty="0"/>
              <a:t>Blocky to Static TypeScript</a:t>
            </a:r>
            <a:br>
              <a:rPr lang="en-US" dirty="0"/>
            </a:br>
            <a:endParaRPr lang="en-US" dirty="0"/>
          </a:p>
        </p:txBody>
      </p:sp>
      <p:sp>
        <p:nvSpPr>
          <p:cNvPr id="3" name="Content Placeholder 2">
            <a:extLst>
              <a:ext uri="{FF2B5EF4-FFF2-40B4-BE49-F238E27FC236}">
                <a16:creationId xmlns:a16="http://schemas.microsoft.com/office/drawing/2014/main" id="{199F95D3-AA98-42C1-B82F-3B91E52A8507}"/>
              </a:ext>
            </a:extLst>
          </p:cNvPr>
          <p:cNvSpPr>
            <a:spLocks noGrp="1"/>
          </p:cNvSpPr>
          <p:nvPr>
            <p:ph idx="1"/>
          </p:nvPr>
        </p:nvSpPr>
        <p:spPr/>
        <p:txBody>
          <a:bodyPr>
            <a:normAutofit/>
          </a:bodyPr>
          <a:lstStyle/>
          <a:p>
            <a:pPr marL="457200" lvl="1" indent="0">
              <a:buNone/>
            </a:pPr>
            <a:endParaRPr lang="en-US" dirty="0"/>
          </a:p>
          <a:p>
            <a:r>
              <a:rPr lang="en-US" dirty="0" err="1"/>
              <a:t>Blockly</a:t>
            </a:r>
            <a:r>
              <a:rPr lang="en-US" dirty="0"/>
              <a:t> has limited notion of type</a:t>
            </a:r>
          </a:p>
          <a:p>
            <a:endParaRPr lang="en-US" dirty="0"/>
          </a:p>
          <a:p>
            <a:r>
              <a:rPr lang="en-US" dirty="0"/>
              <a:t>Perform </a:t>
            </a:r>
            <a:r>
              <a:rPr lang="en-US" dirty="0" err="1"/>
              <a:t>Hindley</a:t>
            </a:r>
            <a:r>
              <a:rPr lang="en-US" dirty="0"/>
              <a:t>-Milner type inference over </a:t>
            </a:r>
            <a:r>
              <a:rPr lang="en-US" dirty="0" err="1"/>
              <a:t>Blockly</a:t>
            </a:r>
            <a:r>
              <a:rPr lang="en-US" dirty="0"/>
              <a:t> AST</a:t>
            </a:r>
          </a:p>
          <a:p>
            <a:endParaRPr lang="en-US" dirty="0"/>
          </a:p>
          <a:p>
            <a:r>
              <a:rPr lang="en-US" dirty="0"/>
              <a:t>Type errors possible in </a:t>
            </a:r>
            <a:r>
              <a:rPr lang="en-US" dirty="0" err="1"/>
              <a:t>Blockly</a:t>
            </a:r>
            <a:r>
              <a:rPr lang="en-US" dirty="0"/>
              <a:t>, but very rare</a:t>
            </a:r>
          </a:p>
        </p:txBody>
      </p:sp>
    </p:spTree>
    <p:extLst>
      <p:ext uri="{BB962C8B-B14F-4D97-AF65-F5344CB8AC3E}">
        <p14:creationId xmlns:p14="http://schemas.microsoft.com/office/powerpoint/2010/main" val="143211461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92C624-64A0-4CC8-9845-485F70A9C7B0}"/>
              </a:ext>
            </a:extLst>
          </p:cNvPr>
          <p:cNvSpPr>
            <a:spLocks noGrp="1"/>
          </p:cNvSpPr>
          <p:nvPr>
            <p:ph type="title"/>
          </p:nvPr>
        </p:nvSpPr>
        <p:spPr/>
        <p:txBody>
          <a:bodyPr>
            <a:normAutofit/>
          </a:bodyPr>
          <a:lstStyle/>
          <a:p>
            <a:r>
              <a:rPr lang="en-US" dirty="0"/>
              <a:t>Static TypeScript to Machine Code</a:t>
            </a:r>
          </a:p>
        </p:txBody>
      </p:sp>
      <p:sp>
        <p:nvSpPr>
          <p:cNvPr id="3" name="Content Placeholder 2">
            <a:extLst>
              <a:ext uri="{FF2B5EF4-FFF2-40B4-BE49-F238E27FC236}">
                <a16:creationId xmlns:a16="http://schemas.microsoft.com/office/drawing/2014/main" id="{199F95D3-AA98-42C1-B82F-3B91E52A8507}"/>
              </a:ext>
            </a:extLst>
          </p:cNvPr>
          <p:cNvSpPr>
            <a:spLocks noGrp="1"/>
          </p:cNvSpPr>
          <p:nvPr>
            <p:ph idx="1"/>
          </p:nvPr>
        </p:nvSpPr>
        <p:spPr/>
        <p:txBody>
          <a:bodyPr>
            <a:normAutofit/>
          </a:bodyPr>
          <a:lstStyle/>
          <a:p>
            <a:r>
              <a:rPr lang="en-US" dirty="0"/>
              <a:t>TypeScript language service -&gt; typed AST</a:t>
            </a:r>
          </a:p>
          <a:p>
            <a:endParaRPr lang="en-US" dirty="0"/>
          </a:p>
          <a:p>
            <a:r>
              <a:rPr lang="en-US" dirty="0"/>
              <a:t>Extra checks for Static TypeScript subset</a:t>
            </a:r>
          </a:p>
          <a:p>
            <a:endParaRPr lang="en-US" dirty="0"/>
          </a:p>
          <a:p>
            <a:r>
              <a:rPr lang="en-US" dirty="0"/>
              <a:t>AST -&gt; IR -&gt; Assembly -&gt; Machine Code</a:t>
            </a:r>
          </a:p>
          <a:p>
            <a:endParaRPr lang="en-US" dirty="0"/>
          </a:p>
          <a:p>
            <a:r>
              <a:rPr lang="en-US" dirty="0"/>
              <a:t>Tree shaking of AST to remove all unneeded STS code</a:t>
            </a:r>
          </a:p>
          <a:p>
            <a:endParaRPr lang="en-US" dirty="0"/>
          </a:p>
          <a:p>
            <a:endParaRPr lang="en-US" dirty="0"/>
          </a:p>
        </p:txBody>
      </p:sp>
    </p:spTree>
    <p:extLst>
      <p:ext uri="{BB962C8B-B14F-4D97-AF65-F5344CB8AC3E}">
        <p14:creationId xmlns:p14="http://schemas.microsoft.com/office/powerpoint/2010/main" val="321601992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3BF941-B92D-422B-9363-E1ADFC6FD3F0}"/>
              </a:ext>
            </a:extLst>
          </p:cNvPr>
          <p:cNvSpPr>
            <a:spLocks noGrp="1"/>
          </p:cNvSpPr>
          <p:nvPr>
            <p:ph type="title"/>
          </p:nvPr>
        </p:nvSpPr>
        <p:spPr/>
        <p:txBody>
          <a:bodyPr/>
          <a:lstStyle/>
          <a:p>
            <a:r>
              <a:rPr lang="en-US" dirty="0"/>
              <a:t>Compiler and Runtime</a:t>
            </a:r>
          </a:p>
        </p:txBody>
      </p:sp>
      <p:sp>
        <p:nvSpPr>
          <p:cNvPr id="3" name="Content Placeholder 2">
            <a:extLst>
              <a:ext uri="{FF2B5EF4-FFF2-40B4-BE49-F238E27FC236}">
                <a16:creationId xmlns:a16="http://schemas.microsoft.com/office/drawing/2014/main" id="{46E570F1-5C3D-4FE8-BACB-1DB184ED4943}"/>
              </a:ext>
            </a:extLst>
          </p:cNvPr>
          <p:cNvSpPr>
            <a:spLocks noGrp="1"/>
          </p:cNvSpPr>
          <p:nvPr>
            <p:ph idx="1"/>
          </p:nvPr>
        </p:nvSpPr>
        <p:spPr/>
        <p:txBody>
          <a:bodyPr>
            <a:normAutofit fontScale="85000" lnSpcReduction="20000"/>
          </a:bodyPr>
          <a:lstStyle/>
          <a:p>
            <a:r>
              <a:rPr lang="en-US" dirty="0"/>
              <a:t>Tagged integers, boxing to move to doubles (JavaScript)</a:t>
            </a:r>
          </a:p>
          <a:p>
            <a:r>
              <a:rPr lang="en-US" dirty="0"/>
              <a:t>Automatic conversion from STS numbers to various C++ types in glue code</a:t>
            </a:r>
          </a:p>
          <a:p>
            <a:r>
              <a:rPr lang="en-US" dirty="0"/>
              <a:t>Reference counting</a:t>
            </a:r>
          </a:p>
          <a:p>
            <a:r>
              <a:rPr lang="en-US" dirty="0"/>
              <a:t>Closures</a:t>
            </a:r>
          </a:p>
          <a:p>
            <a:r>
              <a:rPr lang="en-US" dirty="0" err="1"/>
              <a:t>Vtable</a:t>
            </a:r>
            <a:r>
              <a:rPr lang="en-US" dirty="0"/>
              <a:t>-based layout of (nominally typed) classes</a:t>
            </a:r>
          </a:p>
          <a:p>
            <a:pPr lvl="0"/>
            <a:r>
              <a:rPr lang="en-US" dirty="0"/>
              <a:t>Interfaces (i.e., multiple inheritance)</a:t>
            </a:r>
          </a:p>
          <a:p>
            <a:pPr lvl="1"/>
            <a:r>
              <a:rPr lang="en-US" dirty="0"/>
              <a:t>this is done per-method, so classes do not have to declare they implement a particular interface</a:t>
            </a:r>
          </a:p>
          <a:p>
            <a:pPr lvl="0"/>
            <a:r>
              <a:rPr lang="en-US" dirty="0"/>
              <a:t>Generics (through code duplication for now)</a:t>
            </a:r>
          </a:p>
          <a:p>
            <a:pPr lvl="0"/>
            <a:r>
              <a:rPr lang="en-US" dirty="0"/>
              <a:t>Many ES6 features (for-in, string templates, lambda expressions, get/set accessors, etc.)</a:t>
            </a:r>
          </a:p>
          <a:p>
            <a:pPr lvl="0"/>
            <a:r>
              <a:rPr lang="en-US" dirty="0"/>
              <a:t>Custom debugger support for both native and JS compilers</a:t>
            </a:r>
          </a:p>
        </p:txBody>
      </p:sp>
      <p:sp>
        <p:nvSpPr>
          <p:cNvPr id="4" name="Rectangle 3">
            <a:extLst>
              <a:ext uri="{FF2B5EF4-FFF2-40B4-BE49-F238E27FC236}">
                <a16:creationId xmlns:a16="http://schemas.microsoft.com/office/drawing/2014/main" id="{D7969236-AE3D-4CE5-9362-48D5D4C8639B}"/>
              </a:ext>
            </a:extLst>
          </p:cNvPr>
          <p:cNvSpPr/>
          <p:nvPr/>
        </p:nvSpPr>
        <p:spPr>
          <a:xfrm>
            <a:off x="3782008" y="6402651"/>
            <a:ext cx="12347510" cy="369332"/>
          </a:xfrm>
          <a:prstGeom prst="rect">
            <a:avLst/>
          </a:prstGeom>
        </p:spPr>
        <p:txBody>
          <a:bodyPr wrap="square">
            <a:spAutoFit/>
          </a:bodyPr>
          <a:lstStyle/>
          <a:p>
            <a:r>
              <a:rPr lang="en-US" dirty="0">
                <a:hlinkClick r:id="rId2"/>
              </a:rPr>
              <a:t>https://github.com/Microsoft/pxt-common-packages/blob/master/libs/base/pxtbase.h</a:t>
            </a:r>
            <a:r>
              <a:rPr lang="en-US" dirty="0"/>
              <a:t> </a:t>
            </a:r>
          </a:p>
        </p:txBody>
      </p:sp>
    </p:spTree>
    <p:extLst>
      <p:ext uri="{BB962C8B-B14F-4D97-AF65-F5344CB8AC3E}">
        <p14:creationId xmlns:p14="http://schemas.microsoft.com/office/powerpoint/2010/main" val="1204493090"/>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7AB84A06-B5B9-4D1E-95B6-9117F3A9F2DA}"/>
              </a:ext>
            </a:extLst>
          </p:cNvPr>
          <p:cNvSpPr/>
          <p:nvPr/>
        </p:nvSpPr>
        <p:spPr>
          <a:xfrm>
            <a:off x="3369380" y="364435"/>
            <a:ext cx="4294294" cy="3447627"/>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5" name="Oval 4">
            <a:extLst>
              <a:ext uri="{FF2B5EF4-FFF2-40B4-BE49-F238E27FC236}">
                <a16:creationId xmlns:a16="http://schemas.microsoft.com/office/drawing/2014/main" id="{9E07E098-7595-4544-875B-991914708D61}"/>
              </a:ext>
            </a:extLst>
          </p:cNvPr>
          <p:cNvSpPr/>
          <p:nvPr/>
        </p:nvSpPr>
        <p:spPr>
          <a:xfrm>
            <a:off x="3369380" y="2491067"/>
            <a:ext cx="4294294" cy="3447627"/>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1CEE679-A56D-483E-B210-05892C0CB14E}"/>
              </a:ext>
            </a:extLst>
          </p:cNvPr>
          <p:cNvSpPr txBox="1"/>
          <p:nvPr/>
        </p:nvSpPr>
        <p:spPr>
          <a:xfrm>
            <a:off x="4986538" y="2029947"/>
            <a:ext cx="1184812" cy="369332"/>
          </a:xfrm>
          <a:prstGeom prst="rect">
            <a:avLst/>
          </a:prstGeom>
          <a:noFill/>
        </p:spPr>
        <p:txBody>
          <a:bodyPr wrap="none" rtlCol="0">
            <a:spAutoFit/>
          </a:bodyPr>
          <a:lstStyle/>
          <a:p>
            <a:r>
              <a:rPr lang="en-US" b="1" u="sng" dirty="0">
                <a:solidFill>
                  <a:schemeClr val="accent6"/>
                </a:solidFill>
              </a:rPr>
              <a:t>TypeScript</a:t>
            </a:r>
          </a:p>
        </p:txBody>
      </p:sp>
      <p:sp>
        <p:nvSpPr>
          <p:cNvPr id="7" name="TextBox 6">
            <a:extLst>
              <a:ext uri="{FF2B5EF4-FFF2-40B4-BE49-F238E27FC236}">
                <a16:creationId xmlns:a16="http://schemas.microsoft.com/office/drawing/2014/main" id="{585F4B83-61DF-4F5D-9FB1-D9350D84C237}"/>
              </a:ext>
            </a:extLst>
          </p:cNvPr>
          <p:cNvSpPr txBox="1"/>
          <p:nvPr/>
        </p:nvSpPr>
        <p:spPr>
          <a:xfrm>
            <a:off x="4335398" y="4317158"/>
            <a:ext cx="838050" cy="369332"/>
          </a:xfrm>
          <a:prstGeom prst="rect">
            <a:avLst/>
          </a:prstGeom>
          <a:noFill/>
        </p:spPr>
        <p:txBody>
          <a:bodyPr wrap="none" rtlCol="0">
            <a:spAutoFit/>
          </a:bodyPr>
          <a:lstStyle/>
          <a:p>
            <a:r>
              <a:rPr lang="en-US" dirty="0">
                <a:solidFill>
                  <a:srgbClr val="00B0F0"/>
                </a:solidFill>
              </a:rPr>
              <a:t>CODAL</a:t>
            </a:r>
          </a:p>
        </p:txBody>
      </p:sp>
      <p:sp>
        <p:nvSpPr>
          <p:cNvPr id="9" name="TextBox 8">
            <a:extLst>
              <a:ext uri="{FF2B5EF4-FFF2-40B4-BE49-F238E27FC236}">
                <a16:creationId xmlns:a16="http://schemas.microsoft.com/office/drawing/2014/main" id="{EEAA9F36-381D-4442-B91C-3780A18F5A9F}"/>
              </a:ext>
            </a:extLst>
          </p:cNvPr>
          <p:cNvSpPr txBox="1"/>
          <p:nvPr/>
        </p:nvSpPr>
        <p:spPr>
          <a:xfrm>
            <a:off x="2091863" y="568518"/>
            <a:ext cx="1112869" cy="646331"/>
          </a:xfrm>
          <a:prstGeom prst="rect">
            <a:avLst/>
          </a:prstGeom>
          <a:noFill/>
          <a:ln>
            <a:noFill/>
          </a:ln>
        </p:spPr>
        <p:txBody>
          <a:bodyPr wrap="none" rtlCol="0">
            <a:spAutoFit/>
          </a:bodyPr>
          <a:lstStyle/>
          <a:p>
            <a:r>
              <a:rPr lang="en-US" b="1" dirty="0">
                <a:solidFill>
                  <a:schemeClr val="accent6"/>
                </a:solidFill>
              </a:rPr>
              <a:t>The</a:t>
            </a:r>
            <a:r>
              <a:rPr lang="en-US" dirty="0">
                <a:solidFill>
                  <a:schemeClr val="accent6"/>
                </a:solidFill>
              </a:rPr>
              <a:t> </a:t>
            </a:r>
            <a:r>
              <a:rPr lang="en-US" b="1" dirty="0">
                <a:solidFill>
                  <a:schemeClr val="accent6"/>
                </a:solidFill>
              </a:rPr>
              <a:t>Web</a:t>
            </a:r>
          </a:p>
          <a:p>
            <a:r>
              <a:rPr lang="en-US" b="1" dirty="0">
                <a:solidFill>
                  <a:schemeClr val="accent6"/>
                </a:solidFill>
              </a:rPr>
              <a:t>(browser)</a:t>
            </a:r>
          </a:p>
        </p:txBody>
      </p:sp>
      <p:sp>
        <p:nvSpPr>
          <p:cNvPr id="10" name="TextBox 9">
            <a:extLst>
              <a:ext uri="{FF2B5EF4-FFF2-40B4-BE49-F238E27FC236}">
                <a16:creationId xmlns:a16="http://schemas.microsoft.com/office/drawing/2014/main" id="{CDF72848-299E-48E2-B8E8-DA24568FBD64}"/>
              </a:ext>
            </a:extLst>
          </p:cNvPr>
          <p:cNvSpPr txBox="1"/>
          <p:nvPr/>
        </p:nvSpPr>
        <p:spPr>
          <a:xfrm>
            <a:off x="4335398" y="2593210"/>
            <a:ext cx="2464714" cy="923330"/>
          </a:xfrm>
          <a:prstGeom prst="rect">
            <a:avLst/>
          </a:prstGeom>
          <a:noFill/>
        </p:spPr>
        <p:txBody>
          <a:bodyPr wrap="none" rtlCol="0">
            <a:spAutoFit/>
          </a:bodyPr>
          <a:lstStyle/>
          <a:p>
            <a:pPr algn="ctr"/>
            <a:r>
              <a:rPr lang="en-US" b="1" u="sng" dirty="0"/>
              <a:t>our contribution</a:t>
            </a:r>
          </a:p>
          <a:p>
            <a:pPr algn="ctr"/>
            <a:r>
              <a:rPr lang="en-US" dirty="0"/>
              <a:t>bringing the worlds of </a:t>
            </a:r>
          </a:p>
          <a:p>
            <a:pPr algn="ctr"/>
            <a:r>
              <a:rPr lang="en-US" b="1" dirty="0">
                <a:solidFill>
                  <a:schemeClr val="accent6"/>
                </a:solidFill>
              </a:rPr>
              <a:t>Web</a:t>
            </a:r>
            <a:r>
              <a:rPr lang="en-US" dirty="0"/>
              <a:t> and </a:t>
            </a:r>
            <a:r>
              <a:rPr lang="en-US" b="1" dirty="0">
                <a:solidFill>
                  <a:srgbClr val="00B0F0"/>
                </a:solidFill>
              </a:rPr>
              <a:t>MCU</a:t>
            </a:r>
            <a:r>
              <a:rPr lang="en-US" dirty="0"/>
              <a:t> together </a:t>
            </a:r>
          </a:p>
        </p:txBody>
      </p:sp>
      <p:sp>
        <p:nvSpPr>
          <p:cNvPr id="11" name="TextBox 10">
            <a:extLst>
              <a:ext uri="{FF2B5EF4-FFF2-40B4-BE49-F238E27FC236}">
                <a16:creationId xmlns:a16="http://schemas.microsoft.com/office/drawing/2014/main" id="{D8D45395-FA51-4558-A6F3-F9F3D751EC5C}"/>
              </a:ext>
            </a:extLst>
          </p:cNvPr>
          <p:cNvSpPr txBox="1"/>
          <p:nvPr/>
        </p:nvSpPr>
        <p:spPr>
          <a:xfrm>
            <a:off x="7635785" y="634513"/>
            <a:ext cx="2894536" cy="923330"/>
          </a:xfrm>
          <a:prstGeom prst="rect">
            <a:avLst/>
          </a:prstGeom>
          <a:noFill/>
        </p:spPr>
        <p:txBody>
          <a:bodyPr wrap="square" rtlCol="0">
            <a:spAutoFit/>
          </a:bodyPr>
          <a:lstStyle/>
          <a:p>
            <a:pPr algn="ctr"/>
            <a:r>
              <a:rPr lang="en-US" dirty="0">
                <a:solidFill>
                  <a:schemeClr val="accent6"/>
                </a:solidFill>
              </a:rPr>
              <a:t>World of great frameworks</a:t>
            </a:r>
          </a:p>
          <a:p>
            <a:pPr algn="ctr"/>
            <a:r>
              <a:rPr lang="en-US" dirty="0">
                <a:solidFill>
                  <a:schemeClr val="accent6"/>
                </a:solidFill>
              </a:rPr>
              <a:t>for beginning programming </a:t>
            </a:r>
          </a:p>
          <a:p>
            <a:pPr algn="ctr"/>
            <a:r>
              <a:rPr lang="en-US" dirty="0">
                <a:solidFill>
                  <a:schemeClr val="accent6"/>
                </a:solidFill>
              </a:rPr>
              <a:t>(</a:t>
            </a:r>
            <a:r>
              <a:rPr lang="en-US" dirty="0" err="1">
                <a:solidFill>
                  <a:schemeClr val="accent6"/>
                </a:solidFill>
              </a:rPr>
              <a:t>Blockly</a:t>
            </a:r>
            <a:r>
              <a:rPr lang="en-US" dirty="0">
                <a:solidFill>
                  <a:schemeClr val="accent6"/>
                </a:solidFill>
              </a:rPr>
              <a:t>)</a:t>
            </a:r>
          </a:p>
        </p:txBody>
      </p:sp>
      <p:sp>
        <p:nvSpPr>
          <p:cNvPr id="12" name="TextBox 11">
            <a:extLst>
              <a:ext uri="{FF2B5EF4-FFF2-40B4-BE49-F238E27FC236}">
                <a16:creationId xmlns:a16="http://schemas.microsoft.com/office/drawing/2014/main" id="{17E5A058-8EB9-40B4-82F5-2827024402CB}"/>
              </a:ext>
            </a:extLst>
          </p:cNvPr>
          <p:cNvSpPr txBox="1"/>
          <p:nvPr/>
        </p:nvSpPr>
        <p:spPr>
          <a:xfrm>
            <a:off x="5748679" y="1527376"/>
            <a:ext cx="1674048" cy="369332"/>
          </a:xfrm>
          <a:prstGeom prst="rect">
            <a:avLst/>
          </a:prstGeom>
          <a:noFill/>
        </p:spPr>
        <p:txBody>
          <a:bodyPr wrap="none" rtlCol="0">
            <a:spAutoFit/>
          </a:bodyPr>
          <a:lstStyle/>
          <a:p>
            <a:r>
              <a:rPr lang="en-US" dirty="0">
                <a:solidFill>
                  <a:schemeClr val="accent6"/>
                </a:solidFill>
              </a:rPr>
              <a:t>Single-threaded</a:t>
            </a:r>
          </a:p>
        </p:txBody>
      </p:sp>
      <p:sp>
        <p:nvSpPr>
          <p:cNvPr id="13" name="TextBox 12">
            <a:extLst>
              <a:ext uri="{FF2B5EF4-FFF2-40B4-BE49-F238E27FC236}">
                <a16:creationId xmlns:a16="http://schemas.microsoft.com/office/drawing/2014/main" id="{ADD69A64-BE04-4341-B797-63FB1188D62A}"/>
              </a:ext>
            </a:extLst>
          </p:cNvPr>
          <p:cNvSpPr txBox="1"/>
          <p:nvPr/>
        </p:nvSpPr>
        <p:spPr>
          <a:xfrm>
            <a:off x="4830470" y="579189"/>
            <a:ext cx="1474571" cy="369332"/>
          </a:xfrm>
          <a:prstGeom prst="rect">
            <a:avLst/>
          </a:prstGeom>
          <a:noFill/>
        </p:spPr>
        <p:txBody>
          <a:bodyPr wrap="none" rtlCol="0">
            <a:spAutoFit/>
          </a:bodyPr>
          <a:lstStyle/>
          <a:p>
            <a:r>
              <a:rPr lang="en-US" dirty="0">
                <a:solidFill>
                  <a:schemeClr val="accent6"/>
                </a:solidFill>
              </a:rPr>
              <a:t>Plentiful RAM</a:t>
            </a:r>
          </a:p>
        </p:txBody>
      </p:sp>
      <p:sp>
        <p:nvSpPr>
          <p:cNvPr id="14" name="TextBox 13">
            <a:extLst>
              <a:ext uri="{FF2B5EF4-FFF2-40B4-BE49-F238E27FC236}">
                <a16:creationId xmlns:a16="http://schemas.microsoft.com/office/drawing/2014/main" id="{06BE537F-5B1D-4E43-BE5D-4EA74CF8C5E1}"/>
              </a:ext>
            </a:extLst>
          </p:cNvPr>
          <p:cNvSpPr txBox="1"/>
          <p:nvPr/>
        </p:nvSpPr>
        <p:spPr>
          <a:xfrm>
            <a:off x="2091863" y="5403900"/>
            <a:ext cx="2116990" cy="646331"/>
          </a:xfrm>
          <a:prstGeom prst="rect">
            <a:avLst/>
          </a:prstGeom>
          <a:noFill/>
          <a:ln>
            <a:noFill/>
          </a:ln>
        </p:spPr>
        <p:txBody>
          <a:bodyPr wrap="none" rtlCol="0">
            <a:spAutoFit/>
          </a:bodyPr>
          <a:lstStyle/>
          <a:p>
            <a:r>
              <a:rPr lang="en-US" b="1" dirty="0">
                <a:solidFill>
                  <a:srgbClr val="00B0F0"/>
                </a:solidFill>
              </a:rPr>
              <a:t>The microcontroller </a:t>
            </a:r>
          </a:p>
          <a:p>
            <a:r>
              <a:rPr lang="en-US" b="1" dirty="0">
                <a:solidFill>
                  <a:srgbClr val="00B0F0"/>
                </a:solidFill>
              </a:rPr>
              <a:t>(MCU)</a:t>
            </a:r>
          </a:p>
        </p:txBody>
      </p:sp>
      <p:sp>
        <p:nvSpPr>
          <p:cNvPr id="15" name="TextBox 14">
            <a:extLst>
              <a:ext uri="{FF2B5EF4-FFF2-40B4-BE49-F238E27FC236}">
                <a16:creationId xmlns:a16="http://schemas.microsoft.com/office/drawing/2014/main" id="{2D924930-3279-49A8-9DA1-F15399FE2EA6}"/>
              </a:ext>
            </a:extLst>
          </p:cNvPr>
          <p:cNvSpPr txBox="1"/>
          <p:nvPr/>
        </p:nvSpPr>
        <p:spPr>
          <a:xfrm>
            <a:off x="5976797" y="4204360"/>
            <a:ext cx="1213153" cy="646331"/>
          </a:xfrm>
          <a:prstGeom prst="rect">
            <a:avLst/>
          </a:prstGeom>
          <a:noFill/>
        </p:spPr>
        <p:txBody>
          <a:bodyPr wrap="none" rtlCol="0">
            <a:spAutoFit/>
          </a:bodyPr>
          <a:lstStyle/>
          <a:p>
            <a:pPr algn="ctr"/>
            <a:r>
              <a:rPr lang="en-US" dirty="0">
                <a:solidFill>
                  <a:srgbClr val="00B0F0"/>
                </a:solidFill>
              </a:rPr>
              <a:t>Reactive/</a:t>
            </a:r>
          </a:p>
          <a:p>
            <a:r>
              <a:rPr lang="en-US" dirty="0">
                <a:solidFill>
                  <a:srgbClr val="00B0F0"/>
                </a:solidFill>
              </a:rPr>
              <a:t>concurrent</a:t>
            </a:r>
          </a:p>
        </p:txBody>
      </p:sp>
      <p:sp>
        <p:nvSpPr>
          <p:cNvPr id="16" name="TextBox 15">
            <a:extLst>
              <a:ext uri="{FF2B5EF4-FFF2-40B4-BE49-F238E27FC236}">
                <a16:creationId xmlns:a16="http://schemas.microsoft.com/office/drawing/2014/main" id="{A5CB77EC-280A-45A8-AEB3-C650BD4ABFB5}"/>
              </a:ext>
            </a:extLst>
          </p:cNvPr>
          <p:cNvSpPr txBox="1"/>
          <p:nvPr/>
        </p:nvSpPr>
        <p:spPr>
          <a:xfrm>
            <a:off x="4986538" y="5415455"/>
            <a:ext cx="1162434" cy="369332"/>
          </a:xfrm>
          <a:prstGeom prst="rect">
            <a:avLst/>
          </a:prstGeom>
          <a:noFill/>
        </p:spPr>
        <p:txBody>
          <a:bodyPr wrap="none" rtlCol="0">
            <a:spAutoFit/>
          </a:bodyPr>
          <a:lstStyle/>
          <a:p>
            <a:r>
              <a:rPr lang="en-US" dirty="0">
                <a:solidFill>
                  <a:srgbClr val="00B0F0"/>
                </a:solidFill>
              </a:rPr>
              <a:t>Little RAM</a:t>
            </a:r>
          </a:p>
        </p:txBody>
      </p:sp>
      <p:sp>
        <p:nvSpPr>
          <p:cNvPr id="17" name="TextBox 16">
            <a:extLst>
              <a:ext uri="{FF2B5EF4-FFF2-40B4-BE49-F238E27FC236}">
                <a16:creationId xmlns:a16="http://schemas.microsoft.com/office/drawing/2014/main" id="{8F1E9DD8-DCC2-4957-A82B-37C5B621FE97}"/>
              </a:ext>
            </a:extLst>
          </p:cNvPr>
          <p:cNvSpPr txBox="1"/>
          <p:nvPr/>
        </p:nvSpPr>
        <p:spPr>
          <a:xfrm>
            <a:off x="5246228" y="3845548"/>
            <a:ext cx="540597" cy="369332"/>
          </a:xfrm>
          <a:prstGeom prst="rect">
            <a:avLst/>
          </a:prstGeom>
          <a:noFill/>
        </p:spPr>
        <p:txBody>
          <a:bodyPr wrap="none" rtlCol="0">
            <a:spAutoFit/>
          </a:bodyPr>
          <a:lstStyle/>
          <a:p>
            <a:r>
              <a:rPr lang="en-US" b="1" u="sng" dirty="0">
                <a:solidFill>
                  <a:srgbClr val="00B0F0"/>
                </a:solidFill>
              </a:rPr>
              <a:t>C++</a:t>
            </a:r>
          </a:p>
        </p:txBody>
      </p:sp>
      <p:sp>
        <p:nvSpPr>
          <p:cNvPr id="18" name="TextBox 17">
            <a:extLst>
              <a:ext uri="{FF2B5EF4-FFF2-40B4-BE49-F238E27FC236}">
                <a16:creationId xmlns:a16="http://schemas.microsoft.com/office/drawing/2014/main" id="{C976DD88-6B0C-41F8-89AD-B251DC3A89C5}"/>
              </a:ext>
            </a:extLst>
          </p:cNvPr>
          <p:cNvSpPr txBox="1"/>
          <p:nvPr/>
        </p:nvSpPr>
        <p:spPr>
          <a:xfrm>
            <a:off x="3998454" y="1497768"/>
            <a:ext cx="1110945" cy="369332"/>
          </a:xfrm>
          <a:prstGeom prst="rect">
            <a:avLst/>
          </a:prstGeom>
          <a:noFill/>
        </p:spPr>
        <p:txBody>
          <a:bodyPr wrap="none" rtlCol="0">
            <a:spAutoFit/>
          </a:bodyPr>
          <a:lstStyle/>
          <a:p>
            <a:r>
              <a:rPr lang="en-US" dirty="0">
                <a:solidFill>
                  <a:schemeClr val="accent6"/>
                </a:solidFill>
              </a:rPr>
              <a:t>JavaScript</a:t>
            </a:r>
          </a:p>
        </p:txBody>
      </p:sp>
      <p:sp>
        <p:nvSpPr>
          <p:cNvPr id="19" name="TextBox 18">
            <a:extLst>
              <a:ext uri="{FF2B5EF4-FFF2-40B4-BE49-F238E27FC236}">
                <a16:creationId xmlns:a16="http://schemas.microsoft.com/office/drawing/2014/main" id="{CD86FF9B-5D47-4590-8BDF-F80599B6ADAA}"/>
              </a:ext>
            </a:extLst>
          </p:cNvPr>
          <p:cNvSpPr txBox="1"/>
          <p:nvPr/>
        </p:nvSpPr>
        <p:spPr>
          <a:xfrm>
            <a:off x="7635785" y="5348131"/>
            <a:ext cx="2192652" cy="646331"/>
          </a:xfrm>
          <a:prstGeom prst="rect">
            <a:avLst/>
          </a:prstGeom>
          <a:noFill/>
        </p:spPr>
        <p:txBody>
          <a:bodyPr wrap="none" rtlCol="0">
            <a:spAutoFit/>
          </a:bodyPr>
          <a:lstStyle/>
          <a:p>
            <a:pPr algn="ctr"/>
            <a:r>
              <a:rPr lang="en-US" dirty="0">
                <a:solidFill>
                  <a:srgbClr val="00B0F0"/>
                </a:solidFill>
              </a:rPr>
              <a:t>World of the pro IDE</a:t>
            </a:r>
          </a:p>
          <a:p>
            <a:pPr algn="ctr"/>
            <a:r>
              <a:rPr lang="en-US" dirty="0">
                <a:solidFill>
                  <a:srgbClr val="00B0F0"/>
                </a:solidFill>
              </a:rPr>
              <a:t>(Eclipse, VS, VS Code)</a:t>
            </a:r>
          </a:p>
        </p:txBody>
      </p:sp>
      <p:sp>
        <p:nvSpPr>
          <p:cNvPr id="21" name="TextBox 20">
            <a:extLst>
              <a:ext uri="{FF2B5EF4-FFF2-40B4-BE49-F238E27FC236}">
                <a16:creationId xmlns:a16="http://schemas.microsoft.com/office/drawing/2014/main" id="{76427CAE-07A8-4630-B7A8-509661AFB9E0}"/>
              </a:ext>
            </a:extLst>
          </p:cNvPr>
          <p:cNvSpPr txBox="1"/>
          <p:nvPr/>
        </p:nvSpPr>
        <p:spPr>
          <a:xfrm>
            <a:off x="5043637" y="1030183"/>
            <a:ext cx="1048236" cy="369332"/>
          </a:xfrm>
          <a:prstGeom prst="rect">
            <a:avLst/>
          </a:prstGeom>
          <a:noFill/>
        </p:spPr>
        <p:txBody>
          <a:bodyPr wrap="none" rtlCol="0">
            <a:spAutoFit/>
          </a:bodyPr>
          <a:lstStyle/>
          <a:p>
            <a:r>
              <a:rPr lang="en-US" dirty="0">
                <a:solidFill>
                  <a:schemeClr val="accent6"/>
                </a:solidFill>
              </a:rPr>
              <a:t>Web App</a:t>
            </a:r>
          </a:p>
        </p:txBody>
      </p:sp>
      <p:sp>
        <p:nvSpPr>
          <p:cNvPr id="22" name="TextBox 21">
            <a:extLst>
              <a:ext uri="{FF2B5EF4-FFF2-40B4-BE49-F238E27FC236}">
                <a16:creationId xmlns:a16="http://schemas.microsoft.com/office/drawing/2014/main" id="{B0CF3FF1-EF46-41DA-B5C0-BCFE8C290079}"/>
              </a:ext>
            </a:extLst>
          </p:cNvPr>
          <p:cNvSpPr txBox="1"/>
          <p:nvPr/>
        </p:nvSpPr>
        <p:spPr>
          <a:xfrm>
            <a:off x="4443633" y="4935267"/>
            <a:ext cx="2248244" cy="369332"/>
          </a:xfrm>
          <a:prstGeom prst="rect">
            <a:avLst/>
          </a:prstGeom>
          <a:noFill/>
        </p:spPr>
        <p:txBody>
          <a:bodyPr wrap="none" rtlCol="0">
            <a:spAutoFit/>
          </a:bodyPr>
          <a:lstStyle/>
          <a:p>
            <a:r>
              <a:rPr lang="en-US" dirty="0">
                <a:solidFill>
                  <a:srgbClr val="00B0F0"/>
                </a:solidFill>
              </a:rPr>
              <a:t>Full bare-metal binary</a:t>
            </a:r>
          </a:p>
        </p:txBody>
      </p:sp>
      <p:sp>
        <p:nvSpPr>
          <p:cNvPr id="20" name="TextBox 19">
            <a:extLst>
              <a:ext uri="{FF2B5EF4-FFF2-40B4-BE49-F238E27FC236}">
                <a16:creationId xmlns:a16="http://schemas.microsoft.com/office/drawing/2014/main" id="{8FC70C52-6E93-49AE-A469-D942B3D296AD}"/>
              </a:ext>
            </a:extLst>
          </p:cNvPr>
          <p:cNvSpPr txBox="1"/>
          <p:nvPr/>
        </p:nvSpPr>
        <p:spPr>
          <a:xfrm>
            <a:off x="7635785" y="2770746"/>
            <a:ext cx="3635931" cy="646331"/>
          </a:xfrm>
          <a:prstGeom prst="rect">
            <a:avLst/>
          </a:prstGeom>
          <a:noFill/>
        </p:spPr>
        <p:txBody>
          <a:bodyPr wrap="none" rtlCol="0">
            <a:spAutoFit/>
          </a:bodyPr>
          <a:lstStyle/>
          <a:p>
            <a:pPr algn="ctr"/>
            <a:r>
              <a:rPr lang="en-US" b="1" dirty="0"/>
              <a:t>MakeCode = integration/entry point</a:t>
            </a:r>
          </a:p>
          <a:p>
            <a:pPr algn="ctr"/>
            <a:r>
              <a:rPr lang="en-US" b="1" dirty="0"/>
              <a:t>Languages, Compilers, Runtime</a:t>
            </a:r>
          </a:p>
        </p:txBody>
      </p:sp>
    </p:spTree>
    <p:extLst>
      <p:ext uri="{BB962C8B-B14F-4D97-AF65-F5344CB8AC3E}">
        <p14:creationId xmlns:p14="http://schemas.microsoft.com/office/powerpoint/2010/main" val="384009444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3FEEC2-E8CF-498F-A5AC-7BF1C21ED754}"/>
              </a:ext>
            </a:extLst>
          </p:cNvPr>
          <p:cNvSpPr>
            <a:spLocks noGrp="1"/>
          </p:cNvSpPr>
          <p:nvPr>
            <p:ph type="title"/>
          </p:nvPr>
        </p:nvSpPr>
        <p:spPr/>
        <p:txBody>
          <a:bodyPr/>
          <a:lstStyle/>
          <a:p>
            <a:r>
              <a:rPr lang="en-US" dirty="0"/>
              <a:t>Microsoft MakeCode Objectives</a:t>
            </a:r>
          </a:p>
        </p:txBody>
      </p:sp>
      <p:sp>
        <p:nvSpPr>
          <p:cNvPr id="3" name="Text Placeholder 2">
            <a:extLst>
              <a:ext uri="{FF2B5EF4-FFF2-40B4-BE49-F238E27FC236}">
                <a16:creationId xmlns:a16="http://schemas.microsoft.com/office/drawing/2014/main" id="{4AF7476C-9C67-4D0D-8F34-FB3988BDF279}"/>
              </a:ext>
            </a:extLst>
          </p:cNvPr>
          <p:cNvSpPr>
            <a:spLocks noGrp="1"/>
          </p:cNvSpPr>
          <p:nvPr>
            <p:ph type="body" sz="quarter" idx="10"/>
          </p:nvPr>
        </p:nvSpPr>
        <p:spPr>
          <a:xfrm>
            <a:off x="269240" y="1553404"/>
            <a:ext cx="11655078" cy="4601901"/>
          </a:xfrm>
        </p:spPr>
        <p:txBody>
          <a:bodyPr/>
          <a:lstStyle/>
          <a:p>
            <a:pPr marL="457200" indent="-457200">
              <a:lnSpc>
                <a:spcPct val="100000"/>
              </a:lnSpc>
              <a:spcBef>
                <a:spcPts val="1200"/>
              </a:spcBef>
              <a:spcAft>
                <a:spcPts val="1200"/>
              </a:spcAft>
              <a:buClr>
                <a:schemeClr val="accent2"/>
              </a:buClr>
              <a:buFont typeface="+mj-lt"/>
              <a:buAutoNum type="arabicPeriod"/>
            </a:pPr>
            <a:r>
              <a:rPr lang="en-US" dirty="0">
                <a:solidFill>
                  <a:schemeClr val="accent2"/>
                </a:solidFill>
              </a:rPr>
              <a:t>Usage</a:t>
            </a:r>
            <a:r>
              <a:rPr lang="en-US" dirty="0"/>
              <a:t> – Increased diversity and number of students engaged/interested in computing and technology</a:t>
            </a:r>
          </a:p>
          <a:p>
            <a:pPr marL="457200" indent="-457200">
              <a:lnSpc>
                <a:spcPct val="100000"/>
              </a:lnSpc>
              <a:spcBef>
                <a:spcPts val="1200"/>
              </a:spcBef>
              <a:spcAft>
                <a:spcPts val="1200"/>
              </a:spcAft>
              <a:buClr>
                <a:schemeClr val="accent2"/>
              </a:buClr>
              <a:buFont typeface="+mj-lt"/>
              <a:buAutoNum type="arabicPeriod"/>
            </a:pPr>
            <a:r>
              <a:rPr lang="en-US" dirty="0">
                <a:solidFill>
                  <a:schemeClr val="accent2"/>
                </a:solidFill>
              </a:rPr>
              <a:t>Brand</a:t>
            </a:r>
            <a:r>
              <a:rPr lang="en-US" dirty="0"/>
              <a:t> – Microsoft recognized as an innovator in </a:t>
            </a:r>
            <a:br>
              <a:rPr lang="en-US" dirty="0"/>
            </a:br>
            <a:r>
              <a:rPr lang="en-US" dirty="0"/>
              <a:t>computing education</a:t>
            </a:r>
          </a:p>
          <a:p>
            <a:pPr marL="457200" indent="-457200">
              <a:lnSpc>
                <a:spcPct val="100000"/>
              </a:lnSpc>
              <a:spcBef>
                <a:spcPts val="1200"/>
              </a:spcBef>
              <a:spcAft>
                <a:spcPts val="1200"/>
              </a:spcAft>
              <a:buClr>
                <a:schemeClr val="accent2"/>
              </a:buClr>
              <a:buFont typeface="+mj-lt"/>
              <a:buAutoNum type="arabicPeriod"/>
            </a:pPr>
            <a:r>
              <a:rPr lang="en-US" dirty="0">
                <a:solidFill>
                  <a:schemeClr val="accent2"/>
                </a:solidFill>
              </a:rPr>
              <a:t>Ecosystem</a:t>
            </a:r>
            <a:r>
              <a:rPr lang="en-US" dirty="0"/>
              <a:t> – Democratizing access to the world of intelligent edge devices and enabling a thriving partner ecosystem</a:t>
            </a:r>
          </a:p>
        </p:txBody>
      </p:sp>
    </p:spTree>
    <p:extLst>
      <p:ext uri="{BB962C8B-B14F-4D97-AF65-F5344CB8AC3E}">
        <p14:creationId xmlns:p14="http://schemas.microsoft.com/office/powerpoint/2010/main" val="1761168038"/>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CAEFB0FF-003C-4E05-A12B-B872FA3B26DC}"/>
              </a:ext>
            </a:extLst>
          </p:cNvPr>
          <p:cNvPicPr>
            <a:picLocks noChangeAspect="1"/>
          </p:cNvPicPr>
          <p:nvPr/>
        </p:nvPicPr>
        <p:blipFill>
          <a:blip r:embed="rId3"/>
          <a:stretch>
            <a:fillRect/>
          </a:stretch>
        </p:blipFill>
        <p:spPr>
          <a:xfrm>
            <a:off x="28092" y="0"/>
            <a:ext cx="12135816" cy="6858000"/>
          </a:xfrm>
          <a:prstGeom prst="rect">
            <a:avLst/>
          </a:prstGeom>
        </p:spPr>
      </p:pic>
      <p:sp>
        <p:nvSpPr>
          <p:cNvPr id="8" name="Rectangle 7">
            <a:extLst>
              <a:ext uri="{FF2B5EF4-FFF2-40B4-BE49-F238E27FC236}">
                <a16:creationId xmlns:a16="http://schemas.microsoft.com/office/drawing/2014/main" id="{248F78CF-3B01-43B8-85D9-041DF785F978}"/>
              </a:ext>
            </a:extLst>
          </p:cNvPr>
          <p:cNvSpPr/>
          <p:nvPr/>
        </p:nvSpPr>
        <p:spPr>
          <a:xfrm>
            <a:off x="7766425" y="-25509"/>
            <a:ext cx="4224170" cy="64633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1" i="0" u="none" strike="noStrike" kern="1200" cap="none" spc="0" normalizeH="0" baseline="0" noProof="0" dirty="0">
                <a:ln w="10160">
                  <a:solidFill>
                    <a:srgbClr val="5B9BD5"/>
                  </a:solidFill>
                  <a:prstDash val="solid"/>
                </a:ln>
                <a:solidFill>
                  <a:srgbClr val="FFFFFF"/>
                </a:solidFill>
                <a:effectLst>
                  <a:outerShdw blurRad="38100" dist="22860" dir="5400000" algn="tl" rotWithShape="0">
                    <a:srgbClr val="000000">
                      <a:alpha val="30000"/>
                    </a:srgbClr>
                  </a:outerShdw>
                </a:effectLst>
                <a:uLnTx/>
                <a:uFillTx/>
                <a:latin typeface="Calibri" panose="020F0502020204030204"/>
                <a:ea typeface="+mn-ea"/>
                <a:cs typeface="+mn-cs"/>
                <a:hlinkClick r:id="rId4"/>
              </a:rPr>
              <a:t>www.makecode.com</a:t>
            </a:r>
            <a:endParaRPr kumimoji="0" lang="en-US" sz="3600" b="1" i="0" u="none" strike="noStrike" kern="1200" cap="none" spc="0" normalizeH="0" baseline="0" noProof="0" dirty="0">
              <a:ln w="10160">
                <a:solidFill>
                  <a:srgbClr val="5B9BD5"/>
                </a:solidFill>
                <a:prstDash val="solid"/>
              </a:ln>
              <a:solidFill>
                <a:srgbClr val="FFFFFF"/>
              </a:solidFill>
              <a:effectLst>
                <a:outerShdw blurRad="38100" dist="22860" dir="5400000" algn="tl" rotWithShape="0">
                  <a:srgbClr val="000000">
                    <a:alpha val="30000"/>
                  </a:srgbClr>
                </a:outerShdw>
              </a:effectLst>
              <a:uLnTx/>
              <a:uFillTx/>
              <a:latin typeface="Calibri" panose="020F0502020204030204"/>
              <a:ea typeface="+mn-ea"/>
              <a:cs typeface="+mn-cs"/>
            </a:endParaRPr>
          </a:p>
        </p:txBody>
      </p:sp>
    </p:spTree>
    <p:extLst>
      <p:ext uri="{BB962C8B-B14F-4D97-AF65-F5344CB8AC3E}">
        <p14:creationId xmlns:p14="http://schemas.microsoft.com/office/powerpoint/2010/main" val="28860846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Oval 3">
            <a:extLst>
              <a:ext uri="{FF2B5EF4-FFF2-40B4-BE49-F238E27FC236}">
                <a16:creationId xmlns:a16="http://schemas.microsoft.com/office/drawing/2014/main" id="{7AB84A06-B5B9-4D1E-95B6-9117F3A9F2DA}"/>
              </a:ext>
            </a:extLst>
          </p:cNvPr>
          <p:cNvSpPr/>
          <p:nvPr/>
        </p:nvSpPr>
        <p:spPr>
          <a:xfrm>
            <a:off x="3369380" y="364435"/>
            <a:ext cx="4294294" cy="3447627"/>
          </a:xfrm>
          <a:prstGeom prst="ellipse">
            <a:avLst/>
          </a:prstGeom>
          <a:noFill/>
          <a:ln>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6"/>
              </a:solidFill>
            </a:endParaRPr>
          </a:p>
        </p:txBody>
      </p:sp>
      <p:sp>
        <p:nvSpPr>
          <p:cNvPr id="5" name="Oval 4">
            <a:extLst>
              <a:ext uri="{FF2B5EF4-FFF2-40B4-BE49-F238E27FC236}">
                <a16:creationId xmlns:a16="http://schemas.microsoft.com/office/drawing/2014/main" id="{9E07E098-7595-4544-875B-991914708D61}"/>
              </a:ext>
            </a:extLst>
          </p:cNvPr>
          <p:cNvSpPr/>
          <p:nvPr/>
        </p:nvSpPr>
        <p:spPr>
          <a:xfrm>
            <a:off x="3369380" y="2491067"/>
            <a:ext cx="4294294" cy="3447627"/>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01CEE679-A56D-483E-B210-05892C0CB14E}"/>
              </a:ext>
            </a:extLst>
          </p:cNvPr>
          <p:cNvSpPr txBox="1"/>
          <p:nvPr/>
        </p:nvSpPr>
        <p:spPr>
          <a:xfrm>
            <a:off x="4986538" y="2029947"/>
            <a:ext cx="1184812" cy="369332"/>
          </a:xfrm>
          <a:prstGeom prst="rect">
            <a:avLst/>
          </a:prstGeom>
          <a:noFill/>
        </p:spPr>
        <p:txBody>
          <a:bodyPr wrap="none" rtlCol="0">
            <a:spAutoFit/>
          </a:bodyPr>
          <a:lstStyle/>
          <a:p>
            <a:r>
              <a:rPr lang="en-US" b="1" u="sng" dirty="0">
                <a:solidFill>
                  <a:schemeClr val="accent6"/>
                </a:solidFill>
              </a:rPr>
              <a:t>TypeScript</a:t>
            </a:r>
          </a:p>
        </p:txBody>
      </p:sp>
      <p:sp>
        <p:nvSpPr>
          <p:cNvPr id="7" name="TextBox 6">
            <a:extLst>
              <a:ext uri="{FF2B5EF4-FFF2-40B4-BE49-F238E27FC236}">
                <a16:creationId xmlns:a16="http://schemas.microsoft.com/office/drawing/2014/main" id="{585F4B83-61DF-4F5D-9FB1-D9350D84C237}"/>
              </a:ext>
            </a:extLst>
          </p:cNvPr>
          <p:cNvSpPr txBox="1"/>
          <p:nvPr/>
        </p:nvSpPr>
        <p:spPr>
          <a:xfrm>
            <a:off x="4335398" y="4317158"/>
            <a:ext cx="838050" cy="369332"/>
          </a:xfrm>
          <a:prstGeom prst="rect">
            <a:avLst/>
          </a:prstGeom>
          <a:noFill/>
        </p:spPr>
        <p:txBody>
          <a:bodyPr wrap="none" rtlCol="0">
            <a:spAutoFit/>
          </a:bodyPr>
          <a:lstStyle/>
          <a:p>
            <a:r>
              <a:rPr lang="en-US" dirty="0">
                <a:solidFill>
                  <a:srgbClr val="00B0F0"/>
                </a:solidFill>
              </a:rPr>
              <a:t>CODAL</a:t>
            </a:r>
          </a:p>
        </p:txBody>
      </p:sp>
      <p:sp>
        <p:nvSpPr>
          <p:cNvPr id="9" name="TextBox 8">
            <a:extLst>
              <a:ext uri="{FF2B5EF4-FFF2-40B4-BE49-F238E27FC236}">
                <a16:creationId xmlns:a16="http://schemas.microsoft.com/office/drawing/2014/main" id="{EEAA9F36-381D-4442-B91C-3780A18F5A9F}"/>
              </a:ext>
            </a:extLst>
          </p:cNvPr>
          <p:cNvSpPr txBox="1"/>
          <p:nvPr/>
        </p:nvSpPr>
        <p:spPr>
          <a:xfrm>
            <a:off x="2091863" y="568518"/>
            <a:ext cx="1112869" cy="646331"/>
          </a:xfrm>
          <a:prstGeom prst="rect">
            <a:avLst/>
          </a:prstGeom>
          <a:noFill/>
          <a:ln>
            <a:noFill/>
          </a:ln>
        </p:spPr>
        <p:txBody>
          <a:bodyPr wrap="none" rtlCol="0">
            <a:spAutoFit/>
          </a:bodyPr>
          <a:lstStyle/>
          <a:p>
            <a:r>
              <a:rPr lang="en-US" b="1" dirty="0">
                <a:solidFill>
                  <a:schemeClr val="accent6"/>
                </a:solidFill>
              </a:rPr>
              <a:t>The</a:t>
            </a:r>
            <a:r>
              <a:rPr lang="en-US" dirty="0">
                <a:solidFill>
                  <a:schemeClr val="accent6"/>
                </a:solidFill>
              </a:rPr>
              <a:t> </a:t>
            </a:r>
            <a:r>
              <a:rPr lang="en-US" b="1" dirty="0">
                <a:solidFill>
                  <a:schemeClr val="accent6"/>
                </a:solidFill>
              </a:rPr>
              <a:t>Web</a:t>
            </a:r>
          </a:p>
          <a:p>
            <a:r>
              <a:rPr lang="en-US" b="1" dirty="0">
                <a:solidFill>
                  <a:schemeClr val="accent6"/>
                </a:solidFill>
              </a:rPr>
              <a:t>(browser)</a:t>
            </a:r>
          </a:p>
        </p:txBody>
      </p:sp>
      <p:sp>
        <p:nvSpPr>
          <p:cNvPr id="10" name="TextBox 9">
            <a:extLst>
              <a:ext uri="{FF2B5EF4-FFF2-40B4-BE49-F238E27FC236}">
                <a16:creationId xmlns:a16="http://schemas.microsoft.com/office/drawing/2014/main" id="{CDF72848-299E-48E2-B8E8-DA24568FBD64}"/>
              </a:ext>
            </a:extLst>
          </p:cNvPr>
          <p:cNvSpPr txBox="1"/>
          <p:nvPr/>
        </p:nvSpPr>
        <p:spPr>
          <a:xfrm>
            <a:off x="4335398" y="2593210"/>
            <a:ext cx="2464714" cy="923330"/>
          </a:xfrm>
          <a:prstGeom prst="rect">
            <a:avLst/>
          </a:prstGeom>
          <a:noFill/>
        </p:spPr>
        <p:txBody>
          <a:bodyPr wrap="none" rtlCol="0">
            <a:spAutoFit/>
          </a:bodyPr>
          <a:lstStyle/>
          <a:p>
            <a:pPr algn="ctr"/>
            <a:r>
              <a:rPr lang="en-US" b="1" u="sng" dirty="0"/>
              <a:t>our contribution</a:t>
            </a:r>
          </a:p>
          <a:p>
            <a:pPr algn="ctr"/>
            <a:r>
              <a:rPr lang="en-US" dirty="0"/>
              <a:t>bringing the worlds of </a:t>
            </a:r>
          </a:p>
          <a:p>
            <a:pPr algn="ctr"/>
            <a:r>
              <a:rPr lang="en-US" b="1" dirty="0">
                <a:solidFill>
                  <a:schemeClr val="accent6"/>
                </a:solidFill>
              </a:rPr>
              <a:t>Web</a:t>
            </a:r>
            <a:r>
              <a:rPr lang="en-US" dirty="0"/>
              <a:t> and </a:t>
            </a:r>
            <a:r>
              <a:rPr lang="en-US" b="1" dirty="0">
                <a:solidFill>
                  <a:srgbClr val="00B0F0"/>
                </a:solidFill>
              </a:rPr>
              <a:t>MCU</a:t>
            </a:r>
            <a:r>
              <a:rPr lang="en-US" dirty="0"/>
              <a:t> together </a:t>
            </a:r>
          </a:p>
        </p:txBody>
      </p:sp>
      <p:sp>
        <p:nvSpPr>
          <p:cNvPr id="11" name="TextBox 10">
            <a:extLst>
              <a:ext uri="{FF2B5EF4-FFF2-40B4-BE49-F238E27FC236}">
                <a16:creationId xmlns:a16="http://schemas.microsoft.com/office/drawing/2014/main" id="{D8D45395-FA51-4558-A6F3-F9F3D751EC5C}"/>
              </a:ext>
            </a:extLst>
          </p:cNvPr>
          <p:cNvSpPr txBox="1"/>
          <p:nvPr/>
        </p:nvSpPr>
        <p:spPr>
          <a:xfrm>
            <a:off x="7635785" y="634513"/>
            <a:ext cx="2894536" cy="923330"/>
          </a:xfrm>
          <a:prstGeom prst="rect">
            <a:avLst/>
          </a:prstGeom>
          <a:noFill/>
        </p:spPr>
        <p:txBody>
          <a:bodyPr wrap="square" rtlCol="0">
            <a:spAutoFit/>
          </a:bodyPr>
          <a:lstStyle/>
          <a:p>
            <a:pPr algn="ctr"/>
            <a:r>
              <a:rPr lang="en-US" dirty="0">
                <a:solidFill>
                  <a:schemeClr val="accent6"/>
                </a:solidFill>
              </a:rPr>
              <a:t>World of great frameworks</a:t>
            </a:r>
          </a:p>
          <a:p>
            <a:pPr algn="ctr"/>
            <a:r>
              <a:rPr lang="en-US" dirty="0">
                <a:solidFill>
                  <a:schemeClr val="accent6"/>
                </a:solidFill>
              </a:rPr>
              <a:t>for beginning programming </a:t>
            </a:r>
          </a:p>
          <a:p>
            <a:pPr algn="ctr"/>
            <a:r>
              <a:rPr lang="en-US" dirty="0">
                <a:solidFill>
                  <a:schemeClr val="accent6"/>
                </a:solidFill>
              </a:rPr>
              <a:t>(</a:t>
            </a:r>
            <a:r>
              <a:rPr lang="en-US" dirty="0" err="1">
                <a:solidFill>
                  <a:schemeClr val="accent6"/>
                </a:solidFill>
              </a:rPr>
              <a:t>Blockly</a:t>
            </a:r>
            <a:r>
              <a:rPr lang="en-US" dirty="0">
                <a:solidFill>
                  <a:schemeClr val="accent6"/>
                </a:solidFill>
              </a:rPr>
              <a:t>)</a:t>
            </a:r>
          </a:p>
        </p:txBody>
      </p:sp>
      <p:sp>
        <p:nvSpPr>
          <p:cNvPr id="12" name="TextBox 11">
            <a:extLst>
              <a:ext uri="{FF2B5EF4-FFF2-40B4-BE49-F238E27FC236}">
                <a16:creationId xmlns:a16="http://schemas.microsoft.com/office/drawing/2014/main" id="{17E5A058-8EB9-40B4-82F5-2827024402CB}"/>
              </a:ext>
            </a:extLst>
          </p:cNvPr>
          <p:cNvSpPr txBox="1"/>
          <p:nvPr/>
        </p:nvSpPr>
        <p:spPr>
          <a:xfrm>
            <a:off x="5748679" y="1527376"/>
            <a:ext cx="1674048" cy="369332"/>
          </a:xfrm>
          <a:prstGeom prst="rect">
            <a:avLst/>
          </a:prstGeom>
          <a:noFill/>
        </p:spPr>
        <p:txBody>
          <a:bodyPr wrap="none" rtlCol="0">
            <a:spAutoFit/>
          </a:bodyPr>
          <a:lstStyle/>
          <a:p>
            <a:r>
              <a:rPr lang="en-US" dirty="0">
                <a:solidFill>
                  <a:schemeClr val="accent6"/>
                </a:solidFill>
              </a:rPr>
              <a:t>Single-threaded</a:t>
            </a:r>
          </a:p>
        </p:txBody>
      </p:sp>
      <p:sp>
        <p:nvSpPr>
          <p:cNvPr id="13" name="TextBox 12">
            <a:extLst>
              <a:ext uri="{FF2B5EF4-FFF2-40B4-BE49-F238E27FC236}">
                <a16:creationId xmlns:a16="http://schemas.microsoft.com/office/drawing/2014/main" id="{ADD69A64-BE04-4341-B797-63FB1188D62A}"/>
              </a:ext>
            </a:extLst>
          </p:cNvPr>
          <p:cNvSpPr txBox="1"/>
          <p:nvPr/>
        </p:nvSpPr>
        <p:spPr>
          <a:xfrm>
            <a:off x="4830470" y="579189"/>
            <a:ext cx="1474571" cy="369332"/>
          </a:xfrm>
          <a:prstGeom prst="rect">
            <a:avLst/>
          </a:prstGeom>
          <a:noFill/>
        </p:spPr>
        <p:txBody>
          <a:bodyPr wrap="none" rtlCol="0">
            <a:spAutoFit/>
          </a:bodyPr>
          <a:lstStyle/>
          <a:p>
            <a:r>
              <a:rPr lang="en-US" dirty="0">
                <a:solidFill>
                  <a:schemeClr val="accent6"/>
                </a:solidFill>
              </a:rPr>
              <a:t>Plentiful RAM</a:t>
            </a:r>
          </a:p>
        </p:txBody>
      </p:sp>
      <p:sp>
        <p:nvSpPr>
          <p:cNvPr id="14" name="TextBox 13">
            <a:extLst>
              <a:ext uri="{FF2B5EF4-FFF2-40B4-BE49-F238E27FC236}">
                <a16:creationId xmlns:a16="http://schemas.microsoft.com/office/drawing/2014/main" id="{06BE537F-5B1D-4E43-BE5D-4EA74CF8C5E1}"/>
              </a:ext>
            </a:extLst>
          </p:cNvPr>
          <p:cNvSpPr txBox="1"/>
          <p:nvPr/>
        </p:nvSpPr>
        <p:spPr>
          <a:xfrm>
            <a:off x="2091863" y="5403900"/>
            <a:ext cx="2116990" cy="646331"/>
          </a:xfrm>
          <a:prstGeom prst="rect">
            <a:avLst/>
          </a:prstGeom>
          <a:noFill/>
          <a:ln>
            <a:noFill/>
          </a:ln>
        </p:spPr>
        <p:txBody>
          <a:bodyPr wrap="none" rtlCol="0">
            <a:spAutoFit/>
          </a:bodyPr>
          <a:lstStyle/>
          <a:p>
            <a:r>
              <a:rPr lang="en-US" b="1" dirty="0">
                <a:solidFill>
                  <a:srgbClr val="00B0F0"/>
                </a:solidFill>
              </a:rPr>
              <a:t>The microcontroller </a:t>
            </a:r>
          </a:p>
          <a:p>
            <a:r>
              <a:rPr lang="en-US" b="1" dirty="0">
                <a:solidFill>
                  <a:srgbClr val="00B0F0"/>
                </a:solidFill>
              </a:rPr>
              <a:t>(MCU)</a:t>
            </a:r>
          </a:p>
        </p:txBody>
      </p:sp>
      <p:sp>
        <p:nvSpPr>
          <p:cNvPr id="15" name="TextBox 14">
            <a:extLst>
              <a:ext uri="{FF2B5EF4-FFF2-40B4-BE49-F238E27FC236}">
                <a16:creationId xmlns:a16="http://schemas.microsoft.com/office/drawing/2014/main" id="{2D924930-3279-49A8-9DA1-F15399FE2EA6}"/>
              </a:ext>
            </a:extLst>
          </p:cNvPr>
          <p:cNvSpPr txBox="1"/>
          <p:nvPr/>
        </p:nvSpPr>
        <p:spPr>
          <a:xfrm>
            <a:off x="5976797" y="4204360"/>
            <a:ext cx="1213153" cy="646331"/>
          </a:xfrm>
          <a:prstGeom prst="rect">
            <a:avLst/>
          </a:prstGeom>
          <a:noFill/>
        </p:spPr>
        <p:txBody>
          <a:bodyPr wrap="none" rtlCol="0">
            <a:spAutoFit/>
          </a:bodyPr>
          <a:lstStyle/>
          <a:p>
            <a:pPr algn="ctr"/>
            <a:r>
              <a:rPr lang="en-US" dirty="0">
                <a:solidFill>
                  <a:srgbClr val="00B0F0"/>
                </a:solidFill>
              </a:rPr>
              <a:t>Reactive/</a:t>
            </a:r>
          </a:p>
          <a:p>
            <a:r>
              <a:rPr lang="en-US" dirty="0">
                <a:solidFill>
                  <a:srgbClr val="00B0F0"/>
                </a:solidFill>
              </a:rPr>
              <a:t>concurrent</a:t>
            </a:r>
          </a:p>
        </p:txBody>
      </p:sp>
      <p:sp>
        <p:nvSpPr>
          <p:cNvPr id="16" name="TextBox 15">
            <a:extLst>
              <a:ext uri="{FF2B5EF4-FFF2-40B4-BE49-F238E27FC236}">
                <a16:creationId xmlns:a16="http://schemas.microsoft.com/office/drawing/2014/main" id="{A5CB77EC-280A-45A8-AEB3-C650BD4ABFB5}"/>
              </a:ext>
            </a:extLst>
          </p:cNvPr>
          <p:cNvSpPr txBox="1"/>
          <p:nvPr/>
        </p:nvSpPr>
        <p:spPr>
          <a:xfrm>
            <a:off x="4986538" y="5415455"/>
            <a:ext cx="1162434" cy="369332"/>
          </a:xfrm>
          <a:prstGeom prst="rect">
            <a:avLst/>
          </a:prstGeom>
          <a:noFill/>
        </p:spPr>
        <p:txBody>
          <a:bodyPr wrap="none" rtlCol="0">
            <a:spAutoFit/>
          </a:bodyPr>
          <a:lstStyle/>
          <a:p>
            <a:r>
              <a:rPr lang="en-US" dirty="0">
                <a:solidFill>
                  <a:srgbClr val="00B0F0"/>
                </a:solidFill>
              </a:rPr>
              <a:t>Little RAM</a:t>
            </a:r>
          </a:p>
        </p:txBody>
      </p:sp>
      <p:sp>
        <p:nvSpPr>
          <p:cNvPr id="17" name="TextBox 16">
            <a:extLst>
              <a:ext uri="{FF2B5EF4-FFF2-40B4-BE49-F238E27FC236}">
                <a16:creationId xmlns:a16="http://schemas.microsoft.com/office/drawing/2014/main" id="{8F1E9DD8-DCC2-4957-A82B-37C5B621FE97}"/>
              </a:ext>
            </a:extLst>
          </p:cNvPr>
          <p:cNvSpPr txBox="1"/>
          <p:nvPr/>
        </p:nvSpPr>
        <p:spPr>
          <a:xfrm>
            <a:off x="5246228" y="3845548"/>
            <a:ext cx="540597" cy="369332"/>
          </a:xfrm>
          <a:prstGeom prst="rect">
            <a:avLst/>
          </a:prstGeom>
          <a:noFill/>
        </p:spPr>
        <p:txBody>
          <a:bodyPr wrap="none" rtlCol="0">
            <a:spAutoFit/>
          </a:bodyPr>
          <a:lstStyle/>
          <a:p>
            <a:r>
              <a:rPr lang="en-US" b="1" u="sng" dirty="0">
                <a:solidFill>
                  <a:srgbClr val="00B0F0"/>
                </a:solidFill>
              </a:rPr>
              <a:t>C++</a:t>
            </a:r>
          </a:p>
        </p:txBody>
      </p:sp>
      <p:sp>
        <p:nvSpPr>
          <p:cNvPr id="18" name="TextBox 17">
            <a:extLst>
              <a:ext uri="{FF2B5EF4-FFF2-40B4-BE49-F238E27FC236}">
                <a16:creationId xmlns:a16="http://schemas.microsoft.com/office/drawing/2014/main" id="{C976DD88-6B0C-41F8-89AD-B251DC3A89C5}"/>
              </a:ext>
            </a:extLst>
          </p:cNvPr>
          <p:cNvSpPr txBox="1"/>
          <p:nvPr/>
        </p:nvSpPr>
        <p:spPr>
          <a:xfrm>
            <a:off x="3998454" y="1497768"/>
            <a:ext cx="1110945" cy="369332"/>
          </a:xfrm>
          <a:prstGeom prst="rect">
            <a:avLst/>
          </a:prstGeom>
          <a:noFill/>
        </p:spPr>
        <p:txBody>
          <a:bodyPr wrap="none" rtlCol="0">
            <a:spAutoFit/>
          </a:bodyPr>
          <a:lstStyle/>
          <a:p>
            <a:r>
              <a:rPr lang="en-US" dirty="0">
                <a:solidFill>
                  <a:schemeClr val="accent6"/>
                </a:solidFill>
              </a:rPr>
              <a:t>JavaScript</a:t>
            </a:r>
          </a:p>
        </p:txBody>
      </p:sp>
      <p:sp>
        <p:nvSpPr>
          <p:cNvPr id="19" name="TextBox 18">
            <a:extLst>
              <a:ext uri="{FF2B5EF4-FFF2-40B4-BE49-F238E27FC236}">
                <a16:creationId xmlns:a16="http://schemas.microsoft.com/office/drawing/2014/main" id="{CD86FF9B-5D47-4590-8BDF-F80599B6ADAA}"/>
              </a:ext>
            </a:extLst>
          </p:cNvPr>
          <p:cNvSpPr txBox="1"/>
          <p:nvPr/>
        </p:nvSpPr>
        <p:spPr>
          <a:xfrm>
            <a:off x="7635785" y="5348131"/>
            <a:ext cx="2192652" cy="646331"/>
          </a:xfrm>
          <a:prstGeom prst="rect">
            <a:avLst/>
          </a:prstGeom>
          <a:noFill/>
        </p:spPr>
        <p:txBody>
          <a:bodyPr wrap="none" rtlCol="0">
            <a:spAutoFit/>
          </a:bodyPr>
          <a:lstStyle/>
          <a:p>
            <a:pPr algn="ctr"/>
            <a:r>
              <a:rPr lang="en-US" dirty="0">
                <a:solidFill>
                  <a:srgbClr val="00B0F0"/>
                </a:solidFill>
              </a:rPr>
              <a:t>World of the pro IDE</a:t>
            </a:r>
          </a:p>
          <a:p>
            <a:pPr algn="ctr"/>
            <a:r>
              <a:rPr lang="en-US" dirty="0">
                <a:solidFill>
                  <a:srgbClr val="00B0F0"/>
                </a:solidFill>
              </a:rPr>
              <a:t>(Eclipse, VS, VS Code)</a:t>
            </a:r>
          </a:p>
        </p:txBody>
      </p:sp>
      <p:sp>
        <p:nvSpPr>
          <p:cNvPr id="21" name="TextBox 20">
            <a:extLst>
              <a:ext uri="{FF2B5EF4-FFF2-40B4-BE49-F238E27FC236}">
                <a16:creationId xmlns:a16="http://schemas.microsoft.com/office/drawing/2014/main" id="{76427CAE-07A8-4630-B7A8-509661AFB9E0}"/>
              </a:ext>
            </a:extLst>
          </p:cNvPr>
          <p:cNvSpPr txBox="1"/>
          <p:nvPr/>
        </p:nvSpPr>
        <p:spPr>
          <a:xfrm>
            <a:off x="5043637" y="1030183"/>
            <a:ext cx="1048236" cy="369332"/>
          </a:xfrm>
          <a:prstGeom prst="rect">
            <a:avLst/>
          </a:prstGeom>
          <a:noFill/>
        </p:spPr>
        <p:txBody>
          <a:bodyPr wrap="none" rtlCol="0">
            <a:spAutoFit/>
          </a:bodyPr>
          <a:lstStyle/>
          <a:p>
            <a:r>
              <a:rPr lang="en-US" dirty="0">
                <a:solidFill>
                  <a:schemeClr val="accent6"/>
                </a:solidFill>
              </a:rPr>
              <a:t>Web App</a:t>
            </a:r>
          </a:p>
        </p:txBody>
      </p:sp>
      <p:sp>
        <p:nvSpPr>
          <p:cNvPr id="22" name="TextBox 21">
            <a:extLst>
              <a:ext uri="{FF2B5EF4-FFF2-40B4-BE49-F238E27FC236}">
                <a16:creationId xmlns:a16="http://schemas.microsoft.com/office/drawing/2014/main" id="{B0CF3FF1-EF46-41DA-B5C0-BCFE8C290079}"/>
              </a:ext>
            </a:extLst>
          </p:cNvPr>
          <p:cNvSpPr txBox="1"/>
          <p:nvPr/>
        </p:nvSpPr>
        <p:spPr>
          <a:xfrm>
            <a:off x="4443633" y="4935267"/>
            <a:ext cx="2248244" cy="369332"/>
          </a:xfrm>
          <a:prstGeom prst="rect">
            <a:avLst/>
          </a:prstGeom>
          <a:noFill/>
        </p:spPr>
        <p:txBody>
          <a:bodyPr wrap="none" rtlCol="0">
            <a:spAutoFit/>
          </a:bodyPr>
          <a:lstStyle/>
          <a:p>
            <a:r>
              <a:rPr lang="en-US" dirty="0">
                <a:solidFill>
                  <a:srgbClr val="00B0F0"/>
                </a:solidFill>
              </a:rPr>
              <a:t>Full bare-metal binary</a:t>
            </a:r>
          </a:p>
        </p:txBody>
      </p:sp>
      <p:sp>
        <p:nvSpPr>
          <p:cNvPr id="20" name="TextBox 19">
            <a:extLst>
              <a:ext uri="{FF2B5EF4-FFF2-40B4-BE49-F238E27FC236}">
                <a16:creationId xmlns:a16="http://schemas.microsoft.com/office/drawing/2014/main" id="{8FC70C52-6E93-49AE-A469-D942B3D296AD}"/>
              </a:ext>
            </a:extLst>
          </p:cNvPr>
          <p:cNvSpPr txBox="1"/>
          <p:nvPr/>
        </p:nvSpPr>
        <p:spPr>
          <a:xfrm>
            <a:off x="7635785" y="2770746"/>
            <a:ext cx="3635931" cy="646331"/>
          </a:xfrm>
          <a:prstGeom prst="rect">
            <a:avLst/>
          </a:prstGeom>
          <a:noFill/>
        </p:spPr>
        <p:txBody>
          <a:bodyPr wrap="none" rtlCol="0">
            <a:spAutoFit/>
          </a:bodyPr>
          <a:lstStyle/>
          <a:p>
            <a:pPr algn="ctr"/>
            <a:r>
              <a:rPr lang="en-US" b="1" dirty="0"/>
              <a:t>MakeCode = integration/entry point</a:t>
            </a:r>
          </a:p>
          <a:p>
            <a:pPr algn="ctr"/>
            <a:r>
              <a:rPr lang="en-US" b="1" dirty="0"/>
              <a:t>Languages, Compilers, Runtime</a:t>
            </a:r>
          </a:p>
        </p:txBody>
      </p:sp>
    </p:spTree>
    <p:extLst>
      <p:ext uri="{BB962C8B-B14F-4D97-AF65-F5344CB8AC3E}">
        <p14:creationId xmlns:p14="http://schemas.microsoft.com/office/powerpoint/2010/main" val="17719370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fade">
                                      <p:cBhvr>
                                        <p:cTn id="16" dur="500"/>
                                        <p:tgtEl>
                                          <p:spTgt spid="12"/>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8"/>
                                        </p:tgtEl>
                                        <p:attrNameLst>
                                          <p:attrName>style.visibility</p:attrName>
                                        </p:attrNameLst>
                                      </p:cBhvr>
                                      <p:to>
                                        <p:strVal val="visible"/>
                                      </p:to>
                                    </p:set>
                                    <p:animEffect transition="in" filter="fade">
                                      <p:cBhvr>
                                        <p:cTn id="22" dur="500"/>
                                        <p:tgtEl>
                                          <p:spTgt spid="18"/>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fade">
                                      <p:cBhvr>
                                        <p:cTn id="25" dur="500"/>
                                        <p:tgtEl>
                                          <p:spTgt spid="21"/>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4"/>
                                        </p:tgtEl>
                                        <p:attrNameLst>
                                          <p:attrName>style.visibility</p:attrName>
                                        </p:attrNameLst>
                                      </p:cBhvr>
                                      <p:to>
                                        <p:strVal val="visible"/>
                                      </p:to>
                                    </p:set>
                                    <p:animEffect transition="in" filter="fade">
                                      <p:cBhvr>
                                        <p:cTn id="28" dur="500"/>
                                        <p:tgtEl>
                                          <p:spTgt spid="4"/>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grpId="0" nodeType="clickEffect">
                                  <p:stCondLst>
                                    <p:cond delay="0"/>
                                  </p:stCondLst>
                                  <p:childTnLst>
                                    <p:set>
                                      <p:cBhvr>
                                        <p:cTn id="32" dur="1" fill="hold">
                                          <p:stCondLst>
                                            <p:cond delay="0"/>
                                          </p:stCondLst>
                                        </p:cTn>
                                        <p:tgtEl>
                                          <p:spTgt spid="7"/>
                                        </p:tgtEl>
                                        <p:attrNameLst>
                                          <p:attrName>style.visibility</p:attrName>
                                        </p:attrNameLst>
                                      </p:cBhvr>
                                      <p:to>
                                        <p:strVal val="visible"/>
                                      </p:to>
                                    </p:set>
                                    <p:animEffect transition="in" filter="fade">
                                      <p:cBhvr>
                                        <p:cTn id="33" dur="500"/>
                                        <p:tgtEl>
                                          <p:spTgt spid="7"/>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500"/>
                                        <p:tgtEl>
                                          <p:spTgt spid="14"/>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5"/>
                                        </p:tgtEl>
                                        <p:attrNameLst>
                                          <p:attrName>style.visibility</p:attrName>
                                        </p:attrNameLst>
                                      </p:cBhvr>
                                      <p:to>
                                        <p:strVal val="visible"/>
                                      </p:to>
                                    </p:set>
                                    <p:animEffect transition="in" filter="fade">
                                      <p:cBhvr>
                                        <p:cTn id="39" dur="500"/>
                                        <p:tgtEl>
                                          <p:spTgt spid="15"/>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animEffect transition="in" filter="fade">
                                      <p:cBhvr>
                                        <p:cTn id="45" dur="500"/>
                                        <p:tgtEl>
                                          <p:spTgt spid="17"/>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19"/>
                                        </p:tgtEl>
                                        <p:attrNameLst>
                                          <p:attrName>style.visibility</p:attrName>
                                        </p:attrNameLst>
                                      </p:cBhvr>
                                      <p:to>
                                        <p:strVal val="visible"/>
                                      </p:to>
                                    </p:set>
                                    <p:animEffect transition="in" filter="fade">
                                      <p:cBhvr>
                                        <p:cTn id="48" dur="500"/>
                                        <p:tgtEl>
                                          <p:spTgt spid="19"/>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2"/>
                                        </p:tgtEl>
                                        <p:attrNameLst>
                                          <p:attrName>style.visibility</p:attrName>
                                        </p:attrNameLst>
                                      </p:cBhvr>
                                      <p:to>
                                        <p:strVal val="visible"/>
                                      </p:to>
                                    </p:set>
                                    <p:animEffect transition="in" filter="fade">
                                      <p:cBhvr>
                                        <p:cTn id="51" dur="500"/>
                                        <p:tgtEl>
                                          <p:spTgt spid="22"/>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5"/>
                                        </p:tgtEl>
                                        <p:attrNameLst>
                                          <p:attrName>style.visibility</p:attrName>
                                        </p:attrNameLst>
                                      </p:cBhvr>
                                      <p:to>
                                        <p:strVal val="visible"/>
                                      </p:to>
                                    </p:set>
                                    <p:animEffect transition="in" filter="fade">
                                      <p:cBhvr>
                                        <p:cTn id="54" dur="500"/>
                                        <p:tgtEl>
                                          <p:spTgt spid="5"/>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grpId="0" nodeType="clickEffect">
                                  <p:stCondLst>
                                    <p:cond delay="0"/>
                                  </p:stCondLst>
                                  <p:childTnLst>
                                    <p:set>
                                      <p:cBhvr>
                                        <p:cTn id="58" dur="1" fill="hold">
                                          <p:stCondLst>
                                            <p:cond delay="0"/>
                                          </p:stCondLst>
                                        </p:cTn>
                                        <p:tgtEl>
                                          <p:spTgt spid="10"/>
                                        </p:tgtEl>
                                        <p:attrNameLst>
                                          <p:attrName>style.visibility</p:attrName>
                                        </p:attrNameLst>
                                      </p:cBhvr>
                                      <p:to>
                                        <p:strVal val="visible"/>
                                      </p:to>
                                    </p:set>
                                    <p:animEffect transition="in" filter="fade">
                                      <p:cBhvr>
                                        <p:cTn id="59" dur="500"/>
                                        <p:tgtEl>
                                          <p:spTgt spid="10"/>
                                        </p:tgtEl>
                                      </p:cBhvr>
                                    </p:animEffect>
                                  </p:childTnLst>
                                </p:cTn>
                              </p:par>
                            </p:childTnLst>
                          </p:cTn>
                        </p:par>
                      </p:childTnLst>
                    </p:cTn>
                  </p:par>
                  <p:par>
                    <p:cTn id="60" fill="hold">
                      <p:stCondLst>
                        <p:cond delay="indefinite"/>
                      </p:stCondLst>
                      <p:childTnLst>
                        <p:par>
                          <p:cTn id="61" fill="hold">
                            <p:stCondLst>
                              <p:cond delay="0"/>
                            </p:stCondLst>
                            <p:childTnLst>
                              <p:par>
                                <p:cTn id="62" presetID="10" presetClass="entr" presetSubtype="0" fill="hold" grpId="0" nodeType="clickEffect">
                                  <p:stCondLst>
                                    <p:cond delay="0"/>
                                  </p:stCondLst>
                                  <p:childTnLst>
                                    <p:set>
                                      <p:cBhvr>
                                        <p:cTn id="63" dur="1" fill="hold">
                                          <p:stCondLst>
                                            <p:cond delay="0"/>
                                          </p:stCondLst>
                                        </p:cTn>
                                        <p:tgtEl>
                                          <p:spTgt spid="20"/>
                                        </p:tgtEl>
                                        <p:attrNameLst>
                                          <p:attrName>style.visibility</p:attrName>
                                        </p:attrNameLst>
                                      </p:cBhvr>
                                      <p:to>
                                        <p:strVal val="visible"/>
                                      </p:to>
                                    </p:set>
                                    <p:animEffect transition="in" filter="fade">
                                      <p:cBhvr>
                                        <p:cTn id="6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p:bldP spid="9" grpId="0"/>
      <p:bldP spid="10" grpId="0"/>
      <p:bldP spid="11" grpId="0"/>
      <p:bldP spid="12" grpId="0"/>
      <p:bldP spid="13" grpId="0"/>
      <p:bldP spid="14" grpId="0"/>
      <p:bldP spid="15" grpId="0"/>
      <p:bldP spid="16" grpId="0"/>
      <p:bldP spid="17" grpId="0"/>
      <p:bldP spid="18" grpId="0"/>
      <p:bldP spid="19" grpId="0"/>
      <p:bldP spid="21" grpId="0"/>
      <p:bldP spid="22" grpId="0"/>
      <p:bldP spid="20"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Innovations</a:t>
            </a:r>
          </a:p>
        </p:txBody>
      </p:sp>
      <p:sp>
        <p:nvSpPr>
          <p:cNvPr id="6" name="Text Placeholder 1"/>
          <p:cNvSpPr>
            <a:spLocks noGrp="1"/>
          </p:cNvSpPr>
          <p:nvPr>
            <p:ph type="body" sz="quarter" idx="10"/>
          </p:nvPr>
        </p:nvSpPr>
        <p:spPr>
          <a:xfrm>
            <a:off x="269239" y="1189177"/>
            <a:ext cx="11653523" cy="4825937"/>
          </a:xfrm>
        </p:spPr>
        <p:txBody>
          <a:bodyPr/>
          <a:lstStyle/>
          <a:p>
            <a:r>
              <a:rPr lang="en-US" sz="3200" u="sng" dirty="0"/>
              <a:t>Web app </a:t>
            </a:r>
            <a:r>
              <a:rPr lang="en-US" sz="3200" dirty="0"/>
              <a:t>for end-to-end experience</a:t>
            </a:r>
          </a:p>
          <a:p>
            <a:pPr lvl="1"/>
            <a:r>
              <a:rPr lang="en-US" sz="2000" dirty="0"/>
              <a:t>no install or need for C/C++ compiler for end-user</a:t>
            </a:r>
          </a:p>
          <a:p>
            <a:pPr lvl="1"/>
            <a:r>
              <a:rPr lang="en-US" sz="2000" u="sng" dirty="0"/>
              <a:t>in-browser compilation to binary</a:t>
            </a:r>
          </a:p>
          <a:p>
            <a:endParaRPr lang="en-US" sz="3200" u="sng" dirty="0"/>
          </a:p>
          <a:p>
            <a:r>
              <a:rPr lang="en-US" sz="3200" u="sng" dirty="0"/>
              <a:t>TypeScript</a:t>
            </a:r>
            <a:r>
              <a:rPr lang="en-US" sz="3200" dirty="0"/>
              <a:t> as core language</a:t>
            </a:r>
          </a:p>
          <a:p>
            <a:pPr lvl="1"/>
            <a:r>
              <a:rPr lang="en-US" sz="2000" dirty="0"/>
              <a:t>API mapping: up to </a:t>
            </a:r>
            <a:r>
              <a:rPr lang="en-US" sz="2000" dirty="0" err="1"/>
              <a:t>Blockly</a:t>
            </a:r>
            <a:r>
              <a:rPr lang="en-US" sz="2000" dirty="0"/>
              <a:t> and down to C++</a:t>
            </a:r>
          </a:p>
          <a:p>
            <a:pPr lvl="1"/>
            <a:r>
              <a:rPr lang="en-US" sz="2000" u="sng" dirty="0"/>
              <a:t>coverage of OO concepts</a:t>
            </a:r>
          </a:p>
          <a:p>
            <a:endParaRPr lang="en-US" sz="3200" u="sng" dirty="0"/>
          </a:p>
          <a:p>
            <a:r>
              <a:rPr lang="en-US" sz="3200" u="sng" dirty="0"/>
              <a:t>Runtime</a:t>
            </a:r>
            <a:r>
              <a:rPr lang="en-US" sz="3200" dirty="0"/>
              <a:t> abstractions</a:t>
            </a:r>
          </a:p>
          <a:p>
            <a:pPr lvl="1"/>
            <a:r>
              <a:rPr lang="en-US" sz="2000" dirty="0"/>
              <a:t>Events, message bus and co-routines</a:t>
            </a:r>
          </a:p>
          <a:p>
            <a:pPr lvl="1"/>
            <a:r>
              <a:rPr lang="en-US" sz="2000" u="sng" dirty="0"/>
              <a:t>support concurrent, reactive programming</a:t>
            </a:r>
          </a:p>
        </p:txBody>
      </p:sp>
      <p:sp>
        <p:nvSpPr>
          <p:cNvPr id="11" name="Rectangle: Rounded Corners 10"/>
          <p:cNvSpPr/>
          <p:nvPr/>
        </p:nvSpPr>
        <p:spPr bwMode="auto">
          <a:xfrm>
            <a:off x="8720105" y="3284132"/>
            <a:ext cx="2052859" cy="763009"/>
          </a:xfrm>
          <a:prstGeom prst="round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TypeScript</a:t>
            </a:r>
          </a:p>
        </p:txBody>
      </p:sp>
      <p:sp>
        <p:nvSpPr>
          <p:cNvPr id="12" name="Rectangle: Rounded Corners 11"/>
          <p:cNvSpPr/>
          <p:nvPr/>
        </p:nvSpPr>
        <p:spPr bwMode="auto">
          <a:xfrm>
            <a:off x="8720103" y="1189177"/>
            <a:ext cx="2052859" cy="763009"/>
          </a:xfrm>
          <a:prstGeom prst="roundRect">
            <a:avLst/>
          </a:prstGeom>
          <a:ln>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Blockly</a:t>
            </a: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3" name="Rectangle: Rounded Corners 12"/>
          <p:cNvSpPr/>
          <p:nvPr/>
        </p:nvSpPr>
        <p:spPr bwMode="auto">
          <a:xfrm>
            <a:off x="8720103" y="5379087"/>
            <a:ext cx="2052859" cy="763009"/>
          </a:xfrm>
          <a:prstGeom prst="roundRect">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a:t>
            </a:r>
          </a:p>
        </p:txBody>
      </p:sp>
      <p:sp>
        <p:nvSpPr>
          <p:cNvPr id="4" name="Arrow: Up-Down 3">
            <a:extLst>
              <a:ext uri="{FF2B5EF4-FFF2-40B4-BE49-F238E27FC236}">
                <a16:creationId xmlns:a16="http://schemas.microsoft.com/office/drawing/2014/main" id="{4F95B8F2-942A-473A-A2A1-F87C6934CB4C}"/>
              </a:ext>
            </a:extLst>
          </p:cNvPr>
          <p:cNvSpPr/>
          <p:nvPr/>
        </p:nvSpPr>
        <p:spPr bwMode="auto">
          <a:xfrm>
            <a:off x="9428480" y="1975685"/>
            <a:ext cx="636104" cy="1284947"/>
          </a:xfrm>
          <a:prstGeom prst="upDownArrow">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
        <p:nvSpPr>
          <p:cNvPr id="9" name="Arrow: Up-Down 8">
            <a:extLst>
              <a:ext uri="{FF2B5EF4-FFF2-40B4-BE49-F238E27FC236}">
                <a16:creationId xmlns:a16="http://schemas.microsoft.com/office/drawing/2014/main" id="{8E446659-6C5B-4771-93B7-17F115253CF3}"/>
              </a:ext>
            </a:extLst>
          </p:cNvPr>
          <p:cNvSpPr/>
          <p:nvPr/>
        </p:nvSpPr>
        <p:spPr bwMode="auto">
          <a:xfrm>
            <a:off x="9400587" y="4070640"/>
            <a:ext cx="636104" cy="1284947"/>
          </a:xfrm>
          <a:prstGeom prst="upDownArrow">
            <a:avLst/>
          </a:prstGeom>
          <a:ln>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dirty="0" err="1">
              <a:gradFill>
                <a:gsLst>
                  <a:gs pos="0">
                    <a:srgbClr val="FFFFFF"/>
                  </a:gs>
                  <a:gs pos="100000">
                    <a:srgbClr val="FFFFFF"/>
                  </a:gs>
                </a:gsLst>
                <a:lin ang="5400000" scaled="0"/>
              </a:gradFill>
              <a:ea typeface="Segoe UI" pitchFamily="34" charset="0"/>
              <a:cs typeface="Segoe UI" pitchFamily="34" charset="0"/>
            </a:endParaRPr>
          </a:p>
        </p:txBody>
      </p:sp>
    </p:spTree>
    <p:extLst>
      <p:ext uri="{BB962C8B-B14F-4D97-AF65-F5344CB8AC3E}">
        <p14:creationId xmlns:p14="http://schemas.microsoft.com/office/powerpoint/2010/main" val="929935572"/>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TypeScript</a:t>
            </a:r>
          </a:p>
        </p:txBody>
      </p:sp>
      <p:sp>
        <p:nvSpPr>
          <p:cNvPr id="6" name="Text Placeholder 1"/>
          <p:cNvSpPr>
            <a:spLocks noGrp="1"/>
          </p:cNvSpPr>
          <p:nvPr>
            <p:ph type="body" sz="quarter" idx="10"/>
          </p:nvPr>
        </p:nvSpPr>
        <p:spPr>
          <a:xfrm>
            <a:off x="269239" y="1189177"/>
            <a:ext cx="11653523" cy="4855304"/>
          </a:xfrm>
        </p:spPr>
        <p:txBody>
          <a:bodyPr/>
          <a:lstStyle/>
          <a:p>
            <a:pPr marL="0" indent="0">
              <a:buNone/>
            </a:pPr>
            <a:r>
              <a:rPr lang="en-US" dirty="0"/>
              <a:t>Gradually typed </a:t>
            </a:r>
            <a:r>
              <a:rPr lang="en-US" u="sng" dirty="0"/>
              <a:t>superset</a:t>
            </a:r>
            <a:r>
              <a:rPr lang="en-US" dirty="0"/>
              <a:t> of JavaScript</a:t>
            </a:r>
          </a:p>
          <a:p>
            <a:r>
              <a:rPr lang="en-US" dirty="0"/>
              <a:t>Compiles to JavaScript</a:t>
            </a:r>
          </a:p>
          <a:p>
            <a:r>
              <a:rPr lang="en-US" dirty="0"/>
              <a:t>Supports ECMAScript 2015 and latest language features</a:t>
            </a:r>
          </a:p>
          <a:p>
            <a:pPr marL="0" indent="0">
              <a:buNone/>
            </a:pPr>
            <a:endParaRPr lang="en-US" dirty="0"/>
          </a:p>
          <a:p>
            <a:pPr marL="0" indent="0">
              <a:buNone/>
            </a:pPr>
            <a:r>
              <a:rPr lang="en-US" u="sng" dirty="0"/>
              <a:t>Types</a:t>
            </a:r>
            <a:r>
              <a:rPr lang="en-US" dirty="0"/>
              <a:t> enable productivity tools </a:t>
            </a:r>
          </a:p>
          <a:p>
            <a:r>
              <a:rPr lang="en-US" dirty="0" err="1"/>
              <a:t>intellisense</a:t>
            </a:r>
            <a:r>
              <a:rPr lang="en-US" dirty="0"/>
              <a:t>, navigation, refactoring</a:t>
            </a:r>
          </a:p>
          <a:p>
            <a:pPr marL="0" indent="0">
              <a:buNone/>
            </a:pPr>
            <a:endParaRPr lang="en-US" dirty="0">
              <a:hlinkClick r:id="rId3"/>
            </a:endParaRPr>
          </a:p>
          <a:p>
            <a:pPr marL="0" indent="0">
              <a:buNone/>
            </a:pPr>
            <a:r>
              <a:rPr lang="en-US" dirty="0">
                <a:hlinkClick r:id="rId3"/>
              </a:rPr>
              <a:t>http://www.typescriptlang.org/</a:t>
            </a:r>
            <a:endParaRPr lang="en-US" dirty="0"/>
          </a:p>
        </p:txBody>
      </p:sp>
    </p:spTree>
    <p:extLst>
      <p:ext uri="{BB962C8B-B14F-4D97-AF65-F5344CB8AC3E}">
        <p14:creationId xmlns:p14="http://schemas.microsoft.com/office/powerpoint/2010/main" val="2678865138"/>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bwMode="auto">
          <a:xfrm>
            <a:off x="-405727" y="1744021"/>
            <a:ext cx="13134659" cy="3839027"/>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pic>
        <p:nvPicPr>
          <p:cNvPr id="3" name="Picture 2"/>
          <p:cNvPicPr>
            <a:picLocks noChangeAspect="1"/>
          </p:cNvPicPr>
          <p:nvPr/>
        </p:nvPicPr>
        <p:blipFill>
          <a:blip r:embed="rId3"/>
          <a:stretch>
            <a:fillRect/>
          </a:stretch>
        </p:blipFill>
        <p:spPr>
          <a:xfrm>
            <a:off x="154996" y="2114486"/>
            <a:ext cx="5320653" cy="29661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4" name="Picture 3"/>
          <p:cNvPicPr>
            <a:picLocks noChangeAspect="1"/>
          </p:cNvPicPr>
          <p:nvPr/>
        </p:nvPicPr>
        <p:blipFill>
          <a:blip r:embed="rId4"/>
          <a:stretch>
            <a:fillRect/>
          </a:stretch>
        </p:blipFill>
        <p:spPr>
          <a:xfrm>
            <a:off x="5682240" y="2114485"/>
            <a:ext cx="6436490" cy="2966187"/>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9" name="TextBox 8"/>
          <p:cNvSpPr txBox="1"/>
          <p:nvPr/>
        </p:nvSpPr>
        <p:spPr>
          <a:xfrm>
            <a:off x="186746" y="5583048"/>
            <a:ext cx="1814407"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Categories</a:t>
            </a:r>
          </a:p>
        </p:txBody>
      </p:sp>
      <p:sp>
        <p:nvSpPr>
          <p:cNvPr id="10" name="TextBox 9"/>
          <p:cNvSpPr txBox="1"/>
          <p:nvPr/>
        </p:nvSpPr>
        <p:spPr>
          <a:xfrm>
            <a:off x="5596817" y="5583048"/>
            <a:ext cx="2078902" cy="627864"/>
          </a:xfrm>
          <a:prstGeom prst="rect">
            <a:avLst/>
          </a:prstGeom>
          <a:noFill/>
        </p:spPr>
        <p:txBody>
          <a:bodyPr wrap="none" lIns="182880" tIns="146304" rIns="182880" bIns="146304" rtlCol="0">
            <a:spAutoFit/>
          </a:bodyPr>
          <a:lstStyle/>
          <a:p>
            <a:pPr marL="0" marR="0" lvl="0" indent="0" algn="l" defTabSz="914400" rtl="0" eaLnBrk="1" fontAlgn="auto" latinLnBrk="0" hangingPunct="1">
              <a:lnSpc>
                <a:spcPct val="90000"/>
              </a:lnSpc>
              <a:spcBef>
                <a:spcPts val="0"/>
              </a:spcBef>
              <a:spcAft>
                <a:spcPts val="600"/>
              </a:spcAft>
              <a:buClrTx/>
              <a:buSzTx/>
              <a:buFontTx/>
              <a:buNone/>
              <a:tabLst/>
              <a:defRPr/>
            </a:pPr>
            <a:r>
              <a:rPr kumimoji="0" lang="en-US" sz="2400" b="0" i="0" u="none" strike="noStrike" kern="1200" cap="none" spc="0" normalizeH="0" baseline="0" noProof="0" dirty="0">
                <a:ln>
                  <a:noFill/>
                </a:ln>
                <a:gradFill>
                  <a:gsLst>
                    <a:gs pos="2917">
                      <a:srgbClr val="505050"/>
                    </a:gs>
                    <a:gs pos="30000">
                      <a:srgbClr val="505050"/>
                    </a:gs>
                  </a:gsLst>
                  <a:lin ang="5400000" scaled="0"/>
                </a:gradFill>
                <a:effectLst/>
                <a:uLnTx/>
                <a:uFillTx/>
                <a:latin typeface="Segoe UI"/>
                <a:ea typeface="+mn-ea"/>
                <a:cs typeface="+mn-cs"/>
              </a:rPr>
              <a:t>Namespaces</a:t>
            </a:r>
          </a:p>
        </p:txBody>
      </p:sp>
      <p:sp>
        <p:nvSpPr>
          <p:cNvPr id="11"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Blocks and TypeScript</a:t>
            </a:r>
          </a:p>
        </p:txBody>
      </p:sp>
      <p:sp>
        <p:nvSpPr>
          <p:cNvPr id="8" name="Rectangle: Rounded Corners 7"/>
          <p:cNvSpPr/>
          <p:nvPr/>
        </p:nvSpPr>
        <p:spPr bwMode="auto">
          <a:xfrm>
            <a:off x="5819458" y="1230604"/>
            <a:ext cx="2052859" cy="763009"/>
          </a:xfrm>
          <a:prstGeom prst="round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TypeScript</a:t>
            </a:r>
          </a:p>
        </p:txBody>
      </p:sp>
      <p:sp>
        <p:nvSpPr>
          <p:cNvPr id="12" name="Rectangle: Rounded Corners 11"/>
          <p:cNvSpPr/>
          <p:nvPr/>
        </p:nvSpPr>
        <p:spPr bwMode="auto">
          <a:xfrm>
            <a:off x="154996" y="1230606"/>
            <a:ext cx="2052859" cy="763009"/>
          </a:xfrm>
          <a:prstGeom prst="roundRect">
            <a:avLst/>
          </a:prstGeom>
          <a:ln>
            <a:solidFill>
              <a:schemeClr val="bg1"/>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Blockly</a:t>
            </a: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Tree>
    <p:extLst>
      <p:ext uri="{BB962C8B-B14F-4D97-AF65-F5344CB8AC3E}">
        <p14:creationId xmlns:p14="http://schemas.microsoft.com/office/powerpoint/2010/main" val="1443862507"/>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bwMode="auto">
          <a:xfrm>
            <a:off x="-405727" y="1265627"/>
            <a:ext cx="13134659" cy="4687056"/>
          </a:xfrm>
          <a:prstGeom prst="rect">
            <a:avLst/>
          </a:prstGeom>
          <a:solidFill>
            <a:schemeClr val="accent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endPar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3" name="Title 1"/>
          <p:cNvSpPr txBox="1">
            <a:spLocks/>
          </p:cNvSpPr>
          <p:nvPr/>
        </p:nvSpPr>
        <p:spPr>
          <a:xfrm>
            <a:off x="269242" y="289513"/>
            <a:ext cx="11655840" cy="73329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0" kern="1200">
                <a:solidFill>
                  <a:srgbClr val="7030A0"/>
                </a:solidFill>
                <a:latin typeface="Segoe UI Light" panose="020B0502040204020203" pitchFamily="34" charset="0"/>
                <a:ea typeface="+mj-ea"/>
                <a:cs typeface="Segoe UI Light" panose="020B0502040204020203" pitchFamily="34"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5290" b="1" i="0" u="none" strike="noStrike" kern="1200" cap="none" spc="0" normalizeH="0" baseline="0" noProof="0" dirty="0">
                <a:ln>
                  <a:noFill/>
                </a:ln>
                <a:solidFill>
                  <a:srgbClr val="7030A0"/>
                </a:solidFill>
                <a:effectLst/>
                <a:uLnTx/>
                <a:uFillTx/>
                <a:latin typeface="Segoe UI Light" panose="020B0502040204020203" pitchFamily="34" charset="0"/>
                <a:ea typeface="+mj-ea"/>
                <a:cs typeface="Segoe UI Light" panose="020B0502040204020203" pitchFamily="34" charset="0"/>
              </a:rPr>
              <a:t>API Binding (1)</a:t>
            </a:r>
          </a:p>
        </p:txBody>
      </p:sp>
      <p:pic>
        <p:nvPicPr>
          <p:cNvPr id="4" name="Picture 3"/>
          <p:cNvPicPr>
            <a:picLocks noChangeAspect="1"/>
          </p:cNvPicPr>
          <p:nvPr/>
        </p:nvPicPr>
        <p:blipFill>
          <a:blip r:embed="rId3"/>
          <a:stretch>
            <a:fillRect/>
          </a:stretch>
        </p:blipFill>
        <p:spPr>
          <a:xfrm>
            <a:off x="379215" y="1980670"/>
            <a:ext cx="6009217" cy="3287728"/>
          </a:xfrm>
          <a:prstGeom prst="rect">
            <a:avLst/>
          </a:prstGeom>
        </p:spPr>
      </p:pic>
      <p:pic>
        <p:nvPicPr>
          <p:cNvPr id="8" name="Picture 7"/>
          <p:cNvPicPr>
            <a:picLocks noChangeAspect="1"/>
          </p:cNvPicPr>
          <p:nvPr/>
        </p:nvPicPr>
        <p:blipFill rotWithShape="1">
          <a:blip r:embed="rId4"/>
          <a:srcRect b="5958"/>
          <a:stretch/>
        </p:blipFill>
        <p:spPr>
          <a:xfrm>
            <a:off x="6745971" y="1602861"/>
            <a:ext cx="3768398" cy="1981773"/>
          </a:xfrm>
          <a:prstGeom prst="rect">
            <a:avLst/>
          </a:prstGeom>
        </p:spPr>
      </p:pic>
      <p:pic>
        <p:nvPicPr>
          <p:cNvPr id="9" name="Picture 8"/>
          <p:cNvPicPr>
            <a:picLocks noChangeAspect="1"/>
          </p:cNvPicPr>
          <p:nvPr/>
        </p:nvPicPr>
        <p:blipFill>
          <a:blip r:embed="rId5"/>
          <a:stretch>
            <a:fillRect/>
          </a:stretch>
        </p:blipFill>
        <p:spPr>
          <a:xfrm>
            <a:off x="6745971" y="3921868"/>
            <a:ext cx="5305456" cy="1783101"/>
          </a:xfrm>
          <a:prstGeom prst="rect">
            <a:avLst/>
          </a:prstGeom>
        </p:spPr>
      </p:pic>
      <p:sp>
        <p:nvSpPr>
          <p:cNvPr id="7" name="Rectangle: Rounded Corners 6"/>
          <p:cNvSpPr/>
          <p:nvPr/>
        </p:nvSpPr>
        <p:spPr bwMode="auto">
          <a:xfrm>
            <a:off x="6685413" y="5908412"/>
            <a:ext cx="2052859" cy="763009"/>
          </a:xfrm>
          <a:prstGeom prst="roundRect">
            <a:avLst/>
          </a:prstGeom>
          <a:solidFill>
            <a:schemeClr val="accent1"/>
          </a:solidFill>
          <a:ln>
            <a:solidFill>
              <a:schemeClr val="bg1"/>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TypeScript</a:t>
            </a:r>
          </a:p>
        </p:txBody>
      </p:sp>
      <p:sp>
        <p:nvSpPr>
          <p:cNvPr id="10" name="Rectangle: Rounded Corners 9"/>
          <p:cNvSpPr/>
          <p:nvPr/>
        </p:nvSpPr>
        <p:spPr bwMode="auto">
          <a:xfrm>
            <a:off x="6685414" y="656162"/>
            <a:ext cx="2052859" cy="763009"/>
          </a:xfrm>
          <a:prstGeom prst="roundRect">
            <a:avLst/>
          </a:prstGeom>
          <a:ln>
            <a:solidFill>
              <a:schemeClr val="bg1"/>
            </a:solidFill>
            <a:headEnd type="none" w="med" len="med"/>
            <a:tailEnd type="none" w="med" len="med"/>
          </a:ln>
        </p:spPr>
        <p:style>
          <a:lnRef idx="2">
            <a:schemeClr val="accent3">
              <a:shade val="50000"/>
            </a:schemeClr>
          </a:lnRef>
          <a:fillRef idx="1">
            <a:schemeClr val="accent3"/>
          </a:fillRef>
          <a:effectRef idx="0">
            <a:schemeClr val="accent3"/>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Blockly</a:t>
            </a:r>
            <a:endPar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11" name="Rectangle: Rounded Corners 10"/>
          <p:cNvSpPr/>
          <p:nvPr/>
        </p:nvSpPr>
        <p:spPr bwMode="auto">
          <a:xfrm>
            <a:off x="379215" y="5432489"/>
            <a:ext cx="2052859" cy="763009"/>
          </a:xfrm>
          <a:prstGeom prst="roundRect">
            <a:avLst/>
          </a:prstGeom>
          <a:ln>
            <a:solidFill>
              <a:schemeClr val="bg1"/>
            </a:solidFill>
            <a:headEnd type="none" w="med" len="med"/>
            <a:tailEnd type="none" w="med" len="med"/>
          </a:ln>
        </p:spPr>
        <p:style>
          <a:lnRef idx="2">
            <a:schemeClr val="accent4">
              <a:shade val="50000"/>
            </a:schemeClr>
          </a:lnRef>
          <a:fillRef idx="1">
            <a:schemeClr val="accent4"/>
          </a:fillRef>
          <a:effectRef idx="0">
            <a:schemeClr val="accent4"/>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marL="0" marR="0" lvl="0" indent="0" algn="ctr" defTabSz="932472" rtl="0" eaLnBrk="1" fontAlgn="base" latinLnBrk="0" hangingPunct="1">
              <a:lnSpc>
                <a:spcPct val="90000"/>
              </a:lnSpc>
              <a:spcBef>
                <a:spcPct val="0"/>
              </a:spcBef>
              <a:spcAft>
                <a:spcPct val="0"/>
              </a:spcAft>
              <a:buClrTx/>
              <a:buSzTx/>
              <a:buFontTx/>
              <a:buNone/>
              <a:tabLst/>
              <a:defRPr/>
            </a:pPr>
            <a:r>
              <a:rPr kumimoji="0" lang="en-US" sz="2400" b="0" i="0" u="none" strike="noStrike" kern="1200" cap="none" spc="0" normalizeH="0" baseline="0" noProof="0" dirty="0">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rPr>
              <a:t>C++</a:t>
            </a:r>
          </a:p>
        </p:txBody>
      </p:sp>
    </p:spTree>
    <p:extLst>
      <p:ext uri="{BB962C8B-B14F-4D97-AF65-F5344CB8AC3E}">
        <p14:creationId xmlns:p14="http://schemas.microsoft.com/office/powerpoint/2010/main" val="193142875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0"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1_WHITE TEMPLATE">
  <a:themeElements>
    <a:clrScheme name="BT - Dark Blue - white background">
      <a:dk1>
        <a:srgbClr val="353535"/>
      </a:dk1>
      <a:lt1>
        <a:srgbClr val="FFFFFF"/>
      </a:lt1>
      <a:dk2>
        <a:srgbClr val="002050"/>
      </a:dk2>
      <a:lt2>
        <a:srgbClr val="EAEAEA"/>
      </a:lt2>
      <a:accent1>
        <a:srgbClr val="002050"/>
      </a:accent1>
      <a:accent2>
        <a:srgbClr val="0078D7"/>
      </a:accent2>
      <a:accent3>
        <a:srgbClr val="00BCF2"/>
      </a:accent3>
      <a:accent4>
        <a:srgbClr val="FF8C00"/>
      </a:accent4>
      <a:accent5>
        <a:srgbClr val="737373"/>
      </a:accent5>
      <a:accent6>
        <a:srgbClr val="E6E6E6"/>
      </a:accent6>
      <a:hlink>
        <a:srgbClr val="0078D7"/>
      </a:hlink>
      <a:folHlink>
        <a:srgbClr val="0078D7"/>
      </a:folHlink>
    </a:clrScheme>
    <a:fontScheme name="Segoe UI Light - Segoe UI Semilight">
      <a:majorFont>
        <a:latin typeface="Segoe UI Light"/>
        <a:ea typeface=""/>
        <a:cs typeface=""/>
      </a:majorFont>
      <a:minorFont>
        <a:latin typeface="Segoe UI Semilight"/>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16-9_Business_DK_BLUE_2017_03.potx" id="{819180F1-9086-47CA-A285-501D4268B1E5}" vid="{EBD4BE75-CC77-4626-A04A-5AF904A59580}"/>
    </a:ext>
  </a:extLst>
</a:theme>
</file>

<file path=ppt/theme/theme4.xml><?xml version="1.0" encoding="utf-8"?>
<a:theme xmlns:a="http://schemas.openxmlformats.org/drawingml/2006/main" name="2_WHITE TEMPLATE">
  <a:themeElements>
    <a:clrScheme name="BT - Dark Purple on white - green accents">
      <a:dk1>
        <a:srgbClr val="505050"/>
      </a:dk1>
      <a:lt1>
        <a:srgbClr val="FFFFFF"/>
      </a:lt1>
      <a:dk2>
        <a:srgbClr val="32145A"/>
      </a:dk2>
      <a:lt2>
        <a:srgbClr val="E7DCF4"/>
      </a:lt2>
      <a:accent1>
        <a:srgbClr val="32145A"/>
      </a:accent1>
      <a:accent2>
        <a:srgbClr val="5C2D91"/>
      </a:accent2>
      <a:accent3>
        <a:srgbClr val="107C10"/>
      </a:accent3>
      <a:accent4>
        <a:srgbClr val="0078D7"/>
      </a:accent4>
      <a:accent5>
        <a:srgbClr val="BAD80A"/>
      </a:accent5>
      <a:accent6>
        <a:srgbClr val="B4009E"/>
      </a:accent6>
      <a:hlink>
        <a:srgbClr val="5C2D91"/>
      </a:hlink>
      <a:folHlink>
        <a:srgbClr val="5C2D91"/>
      </a:folHlink>
    </a:clrScheme>
    <a:fontScheme name="Custom 1">
      <a:majorFont>
        <a:latin typeface="Segoe UI Light"/>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defTabSz="932472" fontAlgn="base">
          <a:lnSpc>
            <a:spcPct val="90000"/>
          </a:lnSpc>
          <a:spcBef>
            <a:spcPct val="0"/>
          </a:spcBef>
          <a:spcAft>
            <a:spcPct val="0"/>
          </a:spcAft>
          <a:defRPr sz="2400" dirty="0" err="1" smtClean="0">
            <a:gradFill>
              <a:gsLst>
                <a:gs pos="0">
                  <a:srgbClr val="FFFFFF"/>
                </a:gs>
                <a:gs pos="100000">
                  <a:srgbClr val="FFFFFF"/>
                </a:gs>
              </a:gsLst>
              <a:lin ang="5400000" scaled="0"/>
            </a:gra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182880" tIns="146304" rIns="182880" bIns="146304" rtlCol="0">
        <a:spAutoFit/>
      </a:bodyPr>
      <a:lstStyle>
        <a:defPPr>
          <a:lnSpc>
            <a:spcPct val="90000"/>
          </a:lnSpc>
          <a:spcAft>
            <a:spcPts val="600"/>
          </a:spcAft>
          <a:defRPr sz="2400" dirty="0" err="1" smtClean="0">
            <a:gradFill>
              <a:gsLst>
                <a:gs pos="2917">
                  <a:schemeClr val="tx1"/>
                </a:gs>
                <a:gs pos="30000">
                  <a:schemeClr val="tx1"/>
                </a:gs>
              </a:gsLst>
              <a:lin ang="5400000" scaled="0"/>
            </a:gradFill>
          </a:defRPr>
        </a:defPPr>
      </a:lstStyle>
    </a:txDef>
  </a:objectDefaults>
  <a:extraClrSchemeLst/>
  <a:extLst>
    <a:ext uri="{05A4C25C-085E-4340-85A3-A5531E510DB2}">
      <thm15:themeFamily xmlns:thm15="http://schemas.microsoft.com/office/thememl/2012/main" name="Brand_template_16-9_Edu_DARK_Purple_2016_1.potx" id="{5B514DCF-E69B-42A5-AD17-B4CBF04479EE}" vid="{A21D99CE-5E6B-4EF1-8D33-0F461E6DE55A}"/>
    </a:ext>
  </a:extLst>
</a:theme>
</file>

<file path=ppt/theme/theme5.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14154</TotalTime>
  <Words>1483</Words>
  <Application>Microsoft Office PowerPoint</Application>
  <PresentationFormat>Widescreen</PresentationFormat>
  <Paragraphs>482</Paragraphs>
  <Slides>29</Slides>
  <Notes>18</Notes>
  <HiddenSlides>0</HiddenSlides>
  <MMClips>0</MMClips>
  <ScaleCrop>false</ScaleCrop>
  <HeadingPairs>
    <vt:vector size="6" baseType="variant">
      <vt:variant>
        <vt:lpstr>Fonts Used</vt:lpstr>
      </vt:variant>
      <vt:variant>
        <vt:i4>8</vt:i4>
      </vt:variant>
      <vt:variant>
        <vt:lpstr>Theme</vt:lpstr>
      </vt:variant>
      <vt:variant>
        <vt:i4>4</vt:i4>
      </vt:variant>
      <vt:variant>
        <vt:lpstr>Slide Titles</vt:lpstr>
      </vt:variant>
      <vt:variant>
        <vt:i4>29</vt:i4>
      </vt:variant>
    </vt:vector>
  </HeadingPairs>
  <TitlesOfParts>
    <vt:vector size="41" baseType="lpstr">
      <vt:lpstr>Arial</vt:lpstr>
      <vt:lpstr>Calibri</vt:lpstr>
      <vt:lpstr>Calibri Light</vt:lpstr>
      <vt:lpstr>Consolas</vt:lpstr>
      <vt:lpstr>Segoe UI</vt:lpstr>
      <vt:lpstr>Segoe UI Light</vt:lpstr>
      <vt:lpstr>Segoe UI Semilight</vt:lpstr>
      <vt:lpstr>Wingdings</vt:lpstr>
      <vt:lpstr>Office Theme</vt:lpstr>
      <vt:lpstr>1_Office Theme</vt:lpstr>
      <vt:lpstr>1_WHITE TEMPLATE</vt:lpstr>
      <vt:lpstr>2_WHITE TEMPLATE</vt:lpstr>
      <vt:lpstr>Microsoft MakeCode from C++ to TypeScript and Blockly (and back)</vt:lpstr>
      <vt:lpstr>Microsoft MakeCode Hands-on Computing for every student</vt:lpstr>
      <vt:lpstr>Microsoft MakeCode Objectives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1. From C++ to TypeScript and Blockly</vt:lpstr>
      <vt:lpstr>PowerPoint Presentation</vt:lpstr>
      <vt:lpstr>CODAL repos</vt:lpstr>
      <vt:lpstr>PowerPoint Presentation</vt:lpstr>
      <vt:lpstr>PowerPoint Presentation</vt:lpstr>
      <vt:lpstr>PowerPoint Presentation</vt:lpstr>
      <vt:lpstr>PowerPoint Presentation</vt:lpstr>
      <vt:lpstr>PowerPoint Presentation</vt:lpstr>
      <vt:lpstr>Target specific override and shim file</vt:lpstr>
      <vt:lpstr>Compiling C++ for MakeCode</vt:lpstr>
      <vt:lpstr>MakeCode GitHub repos</vt:lpstr>
      <vt:lpstr>2. From Blocky to TypeScript to Binary (C++) </vt:lpstr>
      <vt:lpstr>PowerPoint Presentation</vt:lpstr>
      <vt:lpstr>PowerPoint Presentation</vt:lpstr>
      <vt:lpstr>Blocky to Static TypeScript </vt:lpstr>
      <vt:lpstr>Static TypeScript to Machine Code</vt:lpstr>
      <vt:lpstr>Compiler and Runtime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Tom Ball (MSR)</dc:creator>
  <cp:lastModifiedBy>Tom Ball (MSR)</cp:lastModifiedBy>
  <cp:revision>147</cp:revision>
  <dcterms:created xsi:type="dcterms:W3CDTF">2017-07-20T15:29:18Z</dcterms:created>
  <dcterms:modified xsi:type="dcterms:W3CDTF">2018-04-18T20:33:51Z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Ref">
    <vt:lpwstr>https://api.informationprotection.azure.com/api/72f988bf-86f1-41af-91ab-2d7cd011db47</vt:lpwstr>
  </property>
  <property fmtid="{D5CDD505-2E9C-101B-9397-08002B2CF9AE}" pid="5" name="MSIP_Label_f42aa342-8706-4288-bd11-ebb85995028c_Owner">
    <vt:lpwstr>tball@microsoft.com</vt:lpwstr>
  </property>
  <property fmtid="{D5CDD505-2E9C-101B-9397-08002B2CF9AE}" pid="6" name="MSIP_Label_f42aa342-8706-4288-bd11-ebb85995028c_SetDate">
    <vt:lpwstr>2017-07-20T08:29:40.0510720-07:00</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